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notesSlides/notesSlide10.xml" ContentType="application/vnd.openxmlformats-officedocument.presentationml.notesSlide+xml"/>
  <Override PartName="/ppt/charts/chart10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9" r:id="rId1"/>
  </p:sldMasterIdLst>
  <p:notesMasterIdLst>
    <p:notesMasterId r:id="rId15"/>
  </p:notesMasterIdLst>
  <p:handoutMasterIdLst>
    <p:handoutMasterId r:id="rId16"/>
  </p:handoutMasterIdLst>
  <p:sldIdLst>
    <p:sldId id="765" r:id="rId2"/>
    <p:sldId id="830" r:id="rId3"/>
    <p:sldId id="848" r:id="rId4"/>
    <p:sldId id="944" r:id="rId5"/>
    <p:sldId id="863" r:id="rId6"/>
    <p:sldId id="865" r:id="rId7"/>
    <p:sldId id="918" r:id="rId8"/>
    <p:sldId id="886" r:id="rId9"/>
    <p:sldId id="949" r:id="rId10"/>
    <p:sldId id="947" r:id="rId11"/>
    <p:sldId id="948" r:id="rId12"/>
    <p:sldId id="946" r:id="rId13"/>
    <p:sldId id="836" r:id="rId14"/>
  </p:sldIdLst>
  <p:sldSz cx="9144000" cy="6858000" type="screen4x3"/>
  <p:notesSz cx="6797675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2060"/>
    <a:srgbClr val="082FAC"/>
    <a:srgbClr val="0099FF"/>
    <a:srgbClr val="DCEFF0"/>
    <a:srgbClr val="EDFCFD"/>
    <a:srgbClr val="BBE0E3"/>
    <a:srgbClr val="EDEFE5"/>
    <a:srgbClr val="FFEAD5"/>
    <a:srgbClr val="FFF9F3"/>
    <a:srgbClr val="FFFD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9868" autoAdjust="0"/>
  </p:normalViewPr>
  <p:slideViewPr>
    <p:cSldViewPr>
      <p:cViewPr varScale="1">
        <p:scale>
          <a:sx n="116" d="100"/>
          <a:sy n="116" d="100"/>
        </p:scale>
        <p:origin x="1500" y="138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04" y="-96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0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r>
              <a:rPr lang="ru-RU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Times New Roman" panose="02020603050405020304" pitchFamily="18" charset="0"/>
              </a:rPr>
              <a:t>Проверки </a:t>
            </a:r>
            <a:br>
              <a:rPr lang="ru-RU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Times New Roman" panose="02020603050405020304" pitchFamily="18" charset="0"/>
              </a:rPr>
              <a:t>в соответстви</a:t>
            </a:r>
            <a:r>
              <a:rPr lang="ru-RU" sz="1400" b="1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Times New Roman" panose="02020603050405020304" pitchFamily="18" charset="0"/>
              </a:rPr>
              <a:t>и </a:t>
            </a:r>
            <a:br>
              <a:rPr lang="ru-RU" sz="1400" b="1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1400" b="1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Times New Roman" panose="02020603050405020304" pitchFamily="18" charset="0"/>
              </a:rPr>
              <a:t>с программой</a:t>
            </a:r>
            <a:endParaRPr lang="ru-RU" sz="1400" b="1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24983244027249291"/>
          <c:y val="1.546720298764679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12 мес. 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"/>
                  <c:y val="-7.82740937901282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617414154452835"/>
                      <c:h val="4.9731496832728032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количество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302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12 мес. 2023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  <a:sp3d>
              <a:contourClr>
                <a:srgbClr val="0070C0"/>
              </a:contourClr>
            </a:sp3d>
          </c:spPr>
          <c:invertIfNegative val="0"/>
          <c:dLbls>
            <c:dLbl>
              <c:idx val="0"/>
              <c:layout>
                <c:manualLayout>
                  <c:x val="2.7851706981478E-2"/>
                  <c:y val="-1.40772575107055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количество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656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3776904"/>
        <c:axId val="183777688"/>
        <c:axId val="0"/>
      </c:bar3DChart>
      <c:catAx>
        <c:axId val="183776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3777688"/>
        <c:crosses val="autoZero"/>
        <c:auto val="1"/>
        <c:lblAlgn val="ctr"/>
        <c:lblOffset val="100"/>
        <c:noMultiLvlLbl val="0"/>
      </c:catAx>
      <c:valAx>
        <c:axId val="183777688"/>
        <c:scaling>
          <c:orientation val="minMax"/>
          <c:max val="350"/>
          <c:min val="2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3776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b="1" dirty="0" smtClean="0">
                <a:solidFill>
                  <a:schemeClr val="bg1">
                    <a:lumMod val="50000"/>
                  </a:schemeClr>
                </a:solidFill>
              </a:rPr>
              <a:t>Количество проведенных профилактических мероприятий </a:t>
            </a:r>
            <a:br>
              <a:rPr lang="ru-RU" sz="1400" b="1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ru-RU" sz="1400" b="1" dirty="0" smtClean="0">
                <a:solidFill>
                  <a:schemeClr val="bg1">
                    <a:lumMod val="50000"/>
                  </a:schemeClr>
                </a:solidFill>
              </a:rPr>
              <a:t>за </a:t>
            </a:r>
            <a:r>
              <a:rPr lang="ru-RU" sz="1400" b="1" baseline="0" dirty="0" smtClean="0">
                <a:solidFill>
                  <a:schemeClr val="bg1">
                    <a:lumMod val="50000"/>
                  </a:schemeClr>
                </a:solidFill>
              </a:rPr>
              <a:t>2022 и 2023 год</a:t>
            </a:r>
            <a:endParaRPr lang="ru-RU" sz="1400" b="1" dirty="0">
              <a:solidFill>
                <a:schemeClr val="bg1">
                  <a:lumMod val="50000"/>
                </a:schemeClr>
              </a:solidFill>
            </a:endParaRPr>
          </a:p>
        </c:rich>
      </c:tx>
      <c:layout>
        <c:manualLayout>
          <c:xMode val="edge"/>
          <c:yMode val="edge"/>
          <c:x val="0.17427501280345548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2536245972669705"/>
          <c:y val="0.13752496532038691"/>
          <c:w val="0.87360633764707185"/>
          <c:h val="0.70370398622047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МОГСНиНСРО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threePt" dir="t"/>
            </a:scene3d>
          </c:spPr>
          <c:invertIfNegative val="0"/>
          <c:dLbls>
            <c:dLbl>
              <c:idx val="0"/>
              <c:layout>
                <c:manualLayout>
                  <c:x val="-3.521640533094218E-3"/>
                  <c:y val="8.9721669343707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870058746894181E-3"/>
                  <c:y val="8.97216693437070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3.0846866117058393E-3"/>
                  <c:y val="3.72992744395921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2022</c:v>
                </c:pt>
                <c:pt idx="1">
                  <c:v>2023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259</c:v>
                </c:pt>
                <c:pt idx="1">
                  <c:v>1576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axId val="221235800"/>
        <c:axId val="221236192"/>
      </c:barChart>
      <c:catAx>
        <c:axId val="22123580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21236192"/>
        <c:crosses val="autoZero"/>
        <c:auto val="1"/>
        <c:lblAlgn val="ctr"/>
        <c:lblOffset val="100"/>
        <c:noMultiLvlLbl val="0"/>
      </c:catAx>
      <c:valAx>
        <c:axId val="221236192"/>
        <c:scaling>
          <c:orientation val="minMax"/>
          <c:max val="180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>
            <a:glow>
              <a:schemeClr val="accent1"/>
            </a:glow>
          </a:effectLst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1235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3999828010562932"/>
          <c:y val="0.93702362195446298"/>
          <c:w val="0.39216262295642362"/>
          <c:h val="5.14046419084748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600" b="1" i="0" u="none" strike="noStrike" kern="1200" spc="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r>
              <a:rPr lang="ru-RU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Times New Roman" panose="02020603050405020304" pitchFamily="18" charset="0"/>
              </a:rPr>
              <a:t>Результативность</a:t>
            </a:r>
            <a:r>
              <a:rPr lang="ru-RU" sz="1400" b="1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Times New Roman" panose="02020603050405020304" pitchFamily="18" charset="0"/>
              </a:rPr>
              <a:t> надзора</a:t>
            </a:r>
            <a:endParaRPr lang="ru-RU" sz="1400" b="1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22905859462908679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600" b="1" i="0" u="none" strike="noStrike" kern="1200" spc="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12 мес. 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1656026823230383E-2"/>
                  <c:y val="-1.56250000000000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нарушений/на 1 проверку</c:v>
                </c:pt>
              </c:strCache>
            </c:strRef>
          </c:cat>
          <c:val>
            <c:numRef>
              <c:f>Лист1!$B$2</c:f>
              <c:numCache>
                <c:formatCode>0.0</c:formatCode>
                <c:ptCount val="1"/>
                <c:pt idx="0">
                  <c:v>19.399999999999999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12 мес. 2023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  <a:sp3d>
              <a:contourClr>
                <a:srgbClr val="0070C0"/>
              </a:contourClr>
            </a:sp3d>
          </c:spPr>
          <c:invertIfNegative val="0"/>
          <c:dLbls>
            <c:dLbl>
              <c:idx val="0"/>
              <c:layout>
                <c:manualLayout>
                  <c:x val="5.4267474554109373E-2"/>
                  <c:y val="-2.81250000000001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нарушений/на 1 проверку</c:v>
                </c:pt>
              </c:strCache>
            </c:strRef>
          </c:cat>
          <c:val>
            <c:numRef>
              <c:f>Лист1!$C$2</c:f>
              <c:numCache>
                <c:formatCode>0.0</c:formatCode>
                <c:ptCount val="1"/>
                <c:pt idx="0">
                  <c:v>11.9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3778472"/>
        <c:axId val="183778864"/>
        <c:axId val="0"/>
      </c:bar3DChart>
      <c:catAx>
        <c:axId val="183778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3778864"/>
        <c:crosses val="autoZero"/>
        <c:auto val="1"/>
        <c:lblAlgn val="ctr"/>
        <c:lblOffset val="100"/>
        <c:noMultiLvlLbl val="0"/>
      </c:catAx>
      <c:valAx>
        <c:axId val="183778864"/>
        <c:scaling>
          <c:orientation val="minMax"/>
          <c:min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3778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Times New Roman" panose="02020603050405020304" pitchFamily="18" charset="0"/>
              </a:rPr>
              <a:t>Внеплановые</a:t>
            </a:r>
            <a:r>
              <a:rPr lang="ru-RU" sz="1400" b="1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Times New Roman" panose="02020603050405020304" pitchFamily="18" charset="0"/>
              </a:rPr>
              <a:t> проверки (всего)</a:t>
            </a:r>
            <a:endParaRPr lang="ru-RU" sz="1400" b="1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34588664315599205"/>
          <c:y val="1.780363463144935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МОГСНиНСРО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chemeClr val="accen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solidFill>
                  <a:schemeClr val="accen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1.6875081395253675E-3"/>
                  <c:y val="1.14948240564475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4.0871902891465688E-3"/>
                  <c:y val="8.71464798154838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8117069743924867E-2"/>
                      <c:h val="4.9731439369394774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2022</c:v>
                </c:pt>
                <c:pt idx="1">
                  <c:v>2023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101</c:v>
                </c:pt>
                <c:pt idx="1">
                  <c:v>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3779256"/>
        <c:axId val="183780040"/>
      </c:barChart>
      <c:catAx>
        <c:axId val="183779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3780040"/>
        <c:crosses val="autoZero"/>
        <c:auto val="1"/>
        <c:lblAlgn val="ctr"/>
        <c:lblOffset val="100"/>
        <c:noMultiLvlLbl val="0"/>
      </c:catAx>
      <c:valAx>
        <c:axId val="183780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3779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853188963188928"/>
          <c:y val="7.6491500944339513E-2"/>
          <c:w val="0.75932237687875948"/>
          <c:h val="0.72428285746028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КВП</c:v>
                </c:pt>
                <c:pt idx="1">
                  <c:v>По утвержденным индикаторам риска</c:v>
                </c:pt>
                <c:pt idx="2">
                  <c:v>Получение обращений, заявлений</c:v>
                </c:pt>
                <c:pt idx="3">
                  <c:v>По иным основаниям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78</c:v>
                </c:pt>
                <c:pt idx="1">
                  <c:v>0</c:v>
                </c:pt>
                <c:pt idx="2">
                  <c:v>1</c:v>
                </c:pt>
                <c:pt idx="3">
                  <c:v>22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КВП</c:v>
                </c:pt>
                <c:pt idx="1">
                  <c:v>По утвержденным индикаторам риска</c:v>
                </c:pt>
                <c:pt idx="2">
                  <c:v>Получение обращений, заявлений</c:v>
                </c:pt>
                <c:pt idx="3">
                  <c:v>По иным основаниям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82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0516672"/>
        <c:axId val="220517064"/>
      </c:barChart>
      <c:catAx>
        <c:axId val="220516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0517064"/>
        <c:crosses val="autoZero"/>
        <c:auto val="1"/>
        <c:lblAlgn val="ctr"/>
        <c:lblOffset val="100"/>
        <c:noMultiLvlLbl val="0"/>
      </c:catAx>
      <c:valAx>
        <c:axId val="220517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0516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3179638410099727"/>
          <c:y val="0.92314689860596599"/>
          <c:w val="0.38518171363133036"/>
          <c:h val="5.951504527052935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r>
              <a:rPr lang="ru-RU" sz="1100" b="1" dirty="0" smtClean="0">
                <a:solidFill>
                  <a:schemeClr val="bg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РЕЗУЛЬТАТИВНОСТЬ (нарушений</a:t>
            </a:r>
            <a:r>
              <a:rPr lang="ru-RU" sz="1100" b="1" baseline="0" dirty="0" smtClean="0">
                <a:solidFill>
                  <a:schemeClr val="bg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/проверку)</a:t>
            </a:r>
            <a:endParaRPr lang="ru-RU" sz="1100" b="1" dirty="0">
              <a:solidFill>
                <a:schemeClr val="bg1">
                  <a:lumMod val="50000"/>
                </a:schemeClr>
              </a:solidFill>
              <a:latin typeface="+mn-lt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5408208401841178"/>
          <c:y val="1.79339047798107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0"/>
      <c:rotY val="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217033232866598"/>
          <c:y val="0.13154699803149614"/>
          <c:w val="0.87360633764707185"/>
          <c:h val="0.7037039862204728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МОГСНиНСРО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  <a:sp3d>
              <a:contourClr>
                <a:srgbClr val="0070C0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  <a:effectLst/>
              <a:sp3d>
                <a:contourClr>
                  <a:schemeClr val="accent1"/>
                </a:contourClr>
              </a:sp3d>
            </c:spPr>
          </c:dPt>
          <c:dLbls>
            <c:dLbl>
              <c:idx val="0"/>
              <c:layout>
                <c:manualLayout>
                  <c:x val="-2.4294352781663716E-3"/>
                  <c:y val="-2.98901314083158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9274065413936439E-3"/>
                  <c:y val="-2.487230517697495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2022</c:v>
                </c:pt>
                <c:pt idx="1">
                  <c:v>2023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14.59</c:v>
                </c:pt>
                <c:pt idx="1">
                  <c:v>10.6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20517848"/>
        <c:axId val="220518240"/>
        <c:axId val="0"/>
      </c:bar3DChart>
      <c:catAx>
        <c:axId val="220517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0518240"/>
        <c:crosses val="autoZero"/>
        <c:auto val="1"/>
        <c:lblAlgn val="ctr"/>
        <c:lblOffset val="100"/>
        <c:noMultiLvlLbl val="0"/>
      </c:catAx>
      <c:valAx>
        <c:axId val="220518240"/>
        <c:scaling>
          <c:orientation val="minMax"/>
          <c:min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0517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r>
              <a:rPr lang="ru-RU" sz="1100" b="1" dirty="0" smtClean="0">
                <a:solidFill>
                  <a:schemeClr val="bg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НАГРУЗКА (проверок/человека</a:t>
            </a:r>
            <a:r>
              <a:rPr lang="ru-RU" sz="1100" b="1" baseline="0" dirty="0" smtClean="0">
                <a:solidFill>
                  <a:schemeClr val="bg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 </a:t>
            </a:r>
            <a:br>
              <a:rPr lang="ru-RU" sz="1100" b="1" baseline="0" dirty="0" smtClean="0">
                <a:solidFill>
                  <a:schemeClr val="bg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1100" b="1" baseline="0" dirty="0" smtClean="0">
                <a:solidFill>
                  <a:schemeClr val="bg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в месяц)</a:t>
            </a:r>
            <a:endParaRPr lang="ru-RU" sz="1100" b="1" dirty="0" smtClean="0">
              <a:solidFill>
                <a:schemeClr val="bg1">
                  <a:lumMod val="50000"/>
                </a:schemeClr>
              </a:solidFill>
              <a:latin typeface="+mn-lt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6191773265502798"/>
          <c:y val="1.1785015340175877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0"/>
      <c:rotY val="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66162416062298"/>
          <c:y val="0.11965515055408633"/>
          <c:w val="0.90743372703412051"/>
          <c:h val="0.7037039862204728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МОГСНиНСРО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  <a:sp3d>
              <a:contourClr>
                <a:srgbClr val="0070C0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  <a:effectLst/>
              <a:sp3d>
                <a:contourClr>
                  <a:schemeClr val="accent1"/>
                </a:contourClr>
              </a:sp3d>
            </c:spPr>
          </c:dPt>
          <c:dLbls>
            <c:dLbl>
              <c:idx val="0"/>
              <c:layout>
                <c:manualLayout>
                  <c:x val="-3.3778546569760981E-3"/>
                  <c:y val="6.18834222432692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2022</c:v>
                </c:pt>
                <c:pt idx="1">
                  <c:v>2023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2.2000000000000002</c:v>
                </c:pt>
                <c:pt idx="1">
                  <c:v>6.8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20518632"/>
        <c:axId val="220519416"/>
        <c:axId val="0"/>
      </c:bar3DChart>
      <c:catAx>
        <c:axId val="220518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0519416"/>
        <c:crosses val="autoZero"/>
        <c:auto val="1"/>
        <c:lblAlgn val="ctr"/>
        <c:lblOffset val="100"/>
        <c:noMultiLvlLbl val="0"/>
      </c:catAx>
      <c:valAx>
        <c:axId val="220519416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0518632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506982428309"/>
          <c:y val="0.9289991283019835"/>
          <c:w val="0.34986035143381999"/>
          <c:h val="4.92938818763727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Предупреждения</a:t>
            </a:r>
            <a:endParaRPr lang="ru-RU" sz="1600" b="1" dirty="0">
              <a:solidFill>
                <a:schemeClr val="bg1">
                  <a:lumMod val="50000"/>
                </a:schemeClr>
              </a:solidFill>
              <a:latin typeface="+mn-lt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26446644817242526"/>
          <c:y val="1.434119202804626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5292977552609124"/>
          <c:y val="9.7260412423310974E-2"/>
          <c:w val="0.78824847645972174"/>
          <c:h val="0.779830597526200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МОГСНиНСРО</c:v>
                </c:pt>
              </c:strCache>
            </c:strRef>
          </c:tx>
          <c:spPr>
            <a:solidFill>
              <a:srgbClr val="0070C0"/>
            </a:solidFill>
            <a:ln w="12700">
              <a:solidFill>
                <a:srgbClr val="0070C0"/>
              </a:solidFill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2700">
                <a:solidFill>
                  <a:schemeClr val="accent1"/>
                </a:solidFill>
              </a:ln>
              <a:effectLst/>
              <a:sp3d/>
            </c:spPr>
          </c:dPt>
          <c:dLbls>
            <c:dLbl>
              <c:idx val="0"/>
              <c:layout>
                <c:manualLayout>
                  <c:x val="-1.4706149562577825E-2"/>
                  <c:y val="5.948270704964405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1">
                      <a:latin typeface="+mn-lt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5299966670368663E-3"/>
                  <c:y val="9.837641496623831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2022</c:v>
                </c:pt>
                <c:pt idx="1">
                  <c:v>2023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184</c:v>
                </c:pt>
                <c:pt idx="1">
                  <c:v>468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21233056"/>
        <c:axId val="221233448"/>
      </c:barChart>
      <c:catAx>
        <c:axId val="221233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21233448"/>
        <c:crosses val="autoZero"/>
        <c:auto val="1"/>
        <c:lblAlgn val="ctr"/>
        <c:lblOffset val="100"/>
        <c:noMultiLvlLbl val="0"/>
      </c:catAx>
      <c:valAx>
        <c:axId val="221233448"/>
        <c:scaling>
          <c:orientation val="minMax"/>
          <c:max val="500"/>
          <c:min val="150"/>
        </c:scaling>
        <c:delete val="0"/>
        <c:axPos val="l"/>
        <c:majorGridlines>
          <c:spPr>
            <a:ln w="12700" cap="flat" cmpd="sng" algn="ctr">
              <a:solidFill>
                <a:schemeClr val="bg1">
                  <a:lumMod val="50000"/>
                  <a:alpha val="20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ru-RU"/>
          </a:p>
        </c:txPr>
        <c:crossAx val="221233056"/>
        <c:crosses val="autoZero"/>
        <c:crossBetween val="between"/>
        <c:majorUnit val="25"/>
        <c:minorUnit val="0.1"/>
      </c:valAx>
    </c:plotArea>
    <c:legend>
      <c:legendPos val="b"/>
      <c:layout>
        <c:manualLayout>
          <c:xMode val="edge"/>
          <c:yMode val="edge"/>
          <c:x val="0.34517942450838796"/>
          <c:y val="0.93272506758508311"/>
          <c:w val="0.31669592267525831"/>
          <c:h val="5.01279178856670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Штрафы</a:t>
            </a:r>
            <a:endParaRPr lang="ru-RU" sz="1600" b="1" dirty="0">
              <a:solidFill>
                <a:schemeClr val="bg1">
                  <a:lumMod val="50000"/>
                </a:schemeClr>
              </a:solidFill>
              <a:latin typeface="+mn-lt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38222818547226944"/>
          <c:y val="2.2447000838290695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8027448517116332"/>
          <c:y val="0.10610226809815743"/>
          <c:w val="0.76093575072855157"/>
          <c:h val="0.790296869371416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МОГСНиНСРО</c:v>
                </c:pt>
              </c:strCache>
            </c:strRef>
          </c:tx>
          <c:spPr>
            <a:solidFill>
              <a:srgbClr val="0070C0"/>
            </a:solidFill>
            <a:ln w="12700">
              <a:solidFill>
                <a:srgbClr val="0070C0"/>
              </a:solidFill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2700">
                <a:solidFill>
                  <a:schemeClr val="accent1"/>
                </a:solidFill>
              </a:ln>
              <a:effectLst/>
              <a:sp3d/>
            </c:spPr>
          </c:dPt>
          <c:dLbls>
            <c:dLbl>
              <c:idx val="0"/>
              <c:layout>
                <c:manualLayout>
                  <c:x val="0"/>
                  <c:y val="1.36737332215612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8.2907683923249852E-17"/>
                  <c:y val="7.863604380657944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>
                    <a:latin typeface="+mn-lt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2022</c:v>
                </c:pt>
                <c:pt idx="1">
                  <c:v>2023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455</c:v>
                </c:pt>
                <c:pt idx="1">
                  <c:v>457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21234232"/>
        <c:axId val="221234624"/>
      </c:barChart>
      <c:catAx>
        <c:axId val="221234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21234624"/>
        <c:crosses val="autoZero"/>
        <c:auto val="1"/>
        <c:lblAlgn val="ctr"/>
        <c:lblOffset val="100"/>
        <c:noMultiLvlLbl val="0"/>
      </c:catAx>
      <c:valAx>
        <c:axId val="221234624"/>
        <c:scaling>
          <c:orientation val="minMax"/>
          <c:max val="1100"/>
          <c:min val="50"/>
        </c:scaling>
        <c:delete val="0"/>
        <c:axPos val="l"/>
        <c:majorGridlines>
          <c:spPr>
            <a:ln w="12700" cap="flat" cmpd="sng" algn="ctr">
              <a:solidFill>
                <a:schemeClr val="bg1">
                  <a:lumMod val="50000"/>
                  <a:alpha val="20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ru-RU"/>
          </a:p>
        </c:txPr>
        <c:crossAx val="221234232"/>
        <c:crosses val="autoZero"/>
        <c:crossBetween val="between"/>
        <c:majorUnit val="100"/>
        <c:minorUnit val="0.1"/>
      </c:valAx>
      <c:spPr>
        <a:noFill/>
        <a:ln>
          <a:noFill/>
        </a:ln>
        <a:effectLst/>
        <a:sp3d/>
      </c:spPr>
    </c:plotArea>
    <c:legend>
      <c:legendPos val="b"/>
      <c:layout>
        <c:manualLayout>
          <c:xMode val="edge"/>
          <c:yMode val="edge"/>
          <c:x val="0.33505420693996962"/>
          <c:y val="0.94916605510185881"/>
          <c:w val="0.32989158612006075"/>
          <c:h val="5.083394489814120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r>
              <a:rPr lang="ru-RU" sz="1200" b="1" baseline="0" dirty="0" smtClean="0">
                <a:solidFill>
                  <a:schemeClr val="tx1"/>
                </a:solidFill>
                <a:effectLst/>
              </a:rPr>
              <a:t>Суммы наложенных </a:t>
            </a:r>
            <a:r>
              <a:rPr lang="en-US" sz="1200" b="1" baseline="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1200" b="1" baseline="0" dirty="0" smtClean="0">
                <a:solidFill>
                  <a:schemeClr val="tx1"/>
                </a:solidFill>
                <a:effectLst/>
              </a:rPr>
              <a:t>       </a:t>
            </a:r>
            <a:r>
              <a:rPr lang="en-US" sz="1200" b="1" baseline="0" dirty="0" smtClean="0">
                <a:solidFill>
                  <a:schemeClr val="tx1"/>
                </a:solidFill>
                <a:effectLst/>
              </a:rPr>
              <a:t>/</a:t>
            </a:r>
            <a:r>
              <a:rPr lang="ru-RU" sz="1200" b="1" baseline="0" dirty="0" smtClean="0">
                <a:solidFill>
                  <a:schemeClr val="tx1"/>
                </a:solidFill>
                <a:effectLst/>
              </a:rPr>
              <a:t>взысканных         </a:t>
            </a:r>
            <a:r>
              <a:rPr lang="en-US" sz="1200" b="1" baseline="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1200" b="1" baseline="0" dirty="0" smtClean="0">
                <a:solidFill>
                  <a:schemeClr val="tx1"/>
                </a:solidFill>
                <a:effectLst/>
              </a:rPr>
              <a:t>штрафов (тыс. руб.)</a:t>
            </a:r>
            <a:endParaRPr lang="ru-RU" sz="900" dirty="0">
              <a:solidFill>
                <a:schemeClr val="tx1"/>
              </a:solidFill>
              <a:effectLst/>
            </a:endParaRPr>
          </a:p>
        </c:rich>
      </c:tx>
      <c:layout>
        <c:manualLayout>
          <c:xMode val="edge"/>
          <c:yMode val="edge"/>
          <c:x val="0.14600192781610127"/>
          <c:y val="1.4404263723783775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20"/>
      <c:rotY val="3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369191301976549"/>
          <c:y val="9.6555409187338959E-2"/>
          <c:w val="0.86426192544262759"/>
          <c:h val="0.82650472698800659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4.9605157341528892E-2"/>
                  <c:y val="-5.349466889299881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4.7328019968436011E-2"/>
                  <c:y val="-5.202608206931260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7.4126224300359631E-2"/>
                  <c:y val="3.125000000000000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2022</c:v>
                </c:pt>
                <c:pt idx="1">
                  <c:v>2023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48597</c:v>
                </c:pt>
                <c:pt idx="1">
                  <c:v>57135</c:v>
                </c:pt>
              </c:numCache>
            </c:numRef>
          </c:val>
        </c:ser>
        <c:ser>
          <c:idx val="1"/>
          <c:order val="1"/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5.6469041059138365E-2"/>
                  <c:y val="-5.186229307854683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6.1173696568084759E-2"/>
                  <c:y val="-5.027913565159431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9.713091460047113E-2"/>
                  <c:y val="-5.937500000000003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2022</c:v>
                </c:pt>
                <c:pt idx="1">
                  <c:v>2023</c:v>
                </c:pt>
              </c:numCache>
            </c:num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44000.800000000003</c:v>
                </c:pt>
                <c:pt idx="1">
                  <c:v>32907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746928"/>
        <c:axId val="5746128"/>
        <c:axId val="0"/>
      </c:bar3DChart>
      <c:catAx>
        <c:axId val="5746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746128"/>
        <c:crosses val="autoZero"/>
        <c:auto val="1"/>
        <c:lblAlgn val="ctr"/>
        <c:lblOffset val="100"/>
        <c:noMultiLvlLbl val="0"/>
      </c:catAx>
      <c:valAx>
        <c:axId val="5746128"/>
        <c:scaling>
          <c:orientation val="minMax"/>
          <c:min val="2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7469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  <a:scene3d>
      <a:camera prst="orthographicFront"/>
      <a:lightRig rig="threePt" dir="t"/>
    </a:scene3d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t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384" y="1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t" anchorCtr="0" compatLnSpc="1">
            <a:prstTxWarp prst="textNoShape">
              <a:avLst/>
            </a:prstTxWarp>
          </a:bodyPr>
          <a:lstStyle>
            <a:lvl1pPr algn="r"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b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384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b" anchorCtr="0" compatLnSpc="1">
            <a:prstTxWarp prst="textNoShape">
              <a:avLst/>
            </a:prstTxWarp>
          </a:bodyPr>
          <a:lstStyle>
            <a:lvl1pPr algn="r" defTabSz="917087">
              <a:defRPr sz="1200">
                <a:latin typeface="Times New Roman" panose="02020603050405020304" pitchFamily="18" charset="0"/>
              </a:defRPr>
            </a:lvl1pPr>
          </a:lstStyle>
          <a:p>
            <a:fld id="{AFF35BAE-0E0C-42A9-86C4-402F0121AE9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93464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384" y="1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>
            <a:lvl1pPr algn="r"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60937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521" y="4718739"/>
            <a:ext cx="4986633" cy="446392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Щелчок правит 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b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384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b" anchorCtr="0" compatLnSpc="1">
            <a:prstTxWarp prst="textNoShape">
              <a:avLst/>
            </a:prstTxWarp>
          </a:bodyPr>
          <a:lstStyle>
            <a:lvl1pPr algn="r" defTabSz="917087">
              <a:defRPr sz="1200">
                <a:latin typeface="Times New Roman" panose="02020603050405020304" pitchFamily="18" charset="0"/>
              </a:defRPr>
            </a:lvl1pPr>
          </a:lstStyle>
          <a:p>
            <a:fld id="{358E5C20-1A90-4F2F-AA21-106B6BAC451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60761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2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5274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12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0784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E5C20-1A90-4F2F-AA21-106B6BAC4518}" type="slidenum">
              <a:rPr lang="ru-RU" altLang="ru-RU" smtClean="0"/>
              <a:pPr/>
              <a:t>13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849599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1508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2F86823-A2CE-4130-987E-FF9CF6EE97D1}" type="slidenum">
              <a:rPr lang="ru-RU" altLang="ru-RU">
                <a:latin typeface="Times New Roman" panose="02020603050405020304" pitchFamily="18" charset="0"/>
              </a:rPr>
              <a:pPr/>
              <a:t>3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82434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4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6035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5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340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6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9240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7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8841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8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32732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9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5918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10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748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BB89E4-11D1-4DC1-AEDA-30988EA0374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39682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CC065-158D-4E6C-B395-1FC83307189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9130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BD7AE1-9134-4319-818A-84F0787BD30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66947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EDDFD7-3AEE-46F0-AA6F-CDBC887FE65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8941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D46719-E1EF-4585-A0C9-5E3C3D1A80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05590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0334E6-9331-43C0-AEF1-E3F4F3957B8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8758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B757A-2141-460F-9258-F0B9065A32A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70422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BA505A-A064-4E3D-AC8B-7529F1AF325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9434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DE45DA-93A2-42F4-A2E6-7BEE9F1B80F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78365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0559CF-5AA0-4976-89EC-B1DBD58D684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95719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7B34A6-F0AF-45D6-93D1-4680742FAD3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48453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F0FB0A-CC5F-4D30-B1B9-21DC1054124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1102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7198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98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98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BFFE496-05FA-489A-8F6A-724690EDCCD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chart" Target="../charts/char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0" y="1657010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ru-RU" b="1" cap="all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Основные показатели надзорной деятельности </a:t>
            </a:r>
            <a:r>
              <a:rPr lang="ru-RU" b="1" cap="all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межрегионального </a:t>
            </a:r>
            <a:r>
              <a:rPr lang="ru-RU" b="1" cap="all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отдела государственного строительного надзора и надзора за саморегулируемыми </a:t>
            </a:r>
            <a:r>
              <a:rPr lang="ru-RU" b="1" cap="all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организациями </a:t>
            </a:r>
            <a:br>
              <a:rPr lang="ru-RU" b="1" cap="all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</a:br>
            <a:r>
              <a:rPr lang="ru-RU" b="1" cap="all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за </a:t>
            </a:r>
            <a:r>
              <a:rPr lang="ru-RU" b="1" cap="all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12 месяцев 2023 года</a:t>
            </a: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 eaLnBrk="1" hangingPunct="1">
              <a:lnSpc>
                <a:spcPct val="90000"/>
              </a:lnSpc>
              <a:defRPr/>
            </a:pPr>
            <a:r>
              <a:rPr kumimoji="1"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Доклад </a:t>
            </a:r>
            <a:r>
              <a:rPr kumimoji="1" lang="ru-RU" sz="2000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исполняющего обязанности начальника </a:t>
            </a:r>
            <a:r>
              <a:rPr kumimoji="1"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межрегионального отдела </a:t>
            </a:r>
            <a:br>
              <a:rPr kumimoji="1"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государственного строительного надзора и надзора за саморегулируемыми организациями Центрального управления Ростехнадзора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kumimoji="1"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Потапова Егора Николаевича</a:t>
            </a: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04800" y="6137702"/>
            <a:ext cx="8534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kumimoji="1" lang="ru-RU" sz="2000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28 марта </a:t>
            </a:r>
            <a:r>
              <a:rPr kumimoji="1"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2024 </a:t>
            </a:r>
            <a:r>
              <a:rPr kumimoji="1"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г.</a:t>
            </a:r>
          </a:p>
        </p:txBody>
      </p:sp>
      <p:grpSp>
        <p:nvGrpSpPr>
          <p:cNvPr id="2053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206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 dirty="0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2068" name="Picture 41" descr="fsetan_emblema200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428625" y="5121275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4610965" y="6381750"/>
            <a:ext cx="432048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 smtClean="0">
                <a:latin typeface="+mj-lt"/>
              </a:rPr>
              <a:t>10</a:t>
            </a:r>
            <a:endParaRPr lang="ru-RU" altLang="ru-RU" sz="1600" dirty="0">
              <a:latin typeface="+mj-lt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713459" y="216694"/>
            <a:ext cx="7772400" cy="549275"/>
          </a:xfrm>
          <a:extLst/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2247446468"/>
              </p:ext>
            </p:extLst>
          </p:nvPr>
        </p:nvGraphicFramePr>
        <p:xfrm>
          <a:off x="971599" y="1484784"/>
          <a:ext cx="7514259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Прямоугольник 2"/>
          <p:cNvSpPr/>
          <p:nvPr/>
        </p:nvSpPr>
        <p:spPr bwMode="auto">
          <a:xfrm>
            <a:off x="3779912" y="1556792"/>
            <a:ext cx="144016" cy="144015"/>
          </a:xfrm>
          <a:prstGeom prst="rect">
            <a:avLst/>
          </a:prstGeom>
          <a:solidFill>
            <a:schemeClr val="accent1"/>
          </a:solidFill>
          <a:ln w="9525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5148064" y="1556791"/>
            <a:ext cx="144016" cy="144016"/>
          </a:xfrm>
          <a:prstGeom prst="rect">
            <a:avLst/>
          </a:prstGeom>
          <a:solidFill>
            <a:srgbClr val="0070C0"/>
          </a:solidFill>
          <a:ln w="9525" cap="sq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2" name="Рисунок 2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22" y="166606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Таблица 10"/>
          <p:cNvGraphicFramePr>
            <a:graphicFrameLocks noGrp="1"/>
          </p:cNvGraphicFramePr>
          <p:nvPr>
            <p:extLst/>
          </p:nvPr>
        </p:nvGraphicFramePr>
        <p:xfrm>
          <a:off x="107504" y="908720"/>
          <a:ext cx="9143999" cy="4776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3999"/>
              </a:tblGrid>
              <a:tr h="477662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Административное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производство</a:t>
                      </a:r>
                      <a:endParaRPr lang="ru-RU" sz="18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1993245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4547392" y="6349883"/>
            <a:ext cx="44192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 smtClean="0">
                <a:latin typeface="+mj-lt"/>
                <a:cs typeface="Times New Roman" panose="02020603050405020304" pitchFamily="18" charset="0"/>
              </a:rPr>
              <a:t>11</a:t>
            </a:r>
            <a:endParaRPr lang="ru-RU" altLang="ru-RU" sz="16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735453" y="211473"/>
            <a:ext cx="7772400" cy="549275"/>
          </a:xfrm>
          <a:extLst/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 smtClean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8" name="Line 2"/>
          <p:cNvSpPr>
            <a:spLocks noChangeShapeType="1"/>
          </p:cNvSpPr>
          <p:nvPr/>
        </p:nvSpPr>
        <p:spPr bwMode="auto">
          <a:xfrm flipV="1">
            <a:off x="0" y="908720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4343" name="Рисунок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380" y="244812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4" name="Скругленный прямоугольник 1"/>
          <p:cNvSpPr>
            <a:spLocks noChangeArrowheads="1"/>
          </p:cNvSpPr>
          <p:nvPr/>
        </p:nvSpPr>
        <p:spPr bwMode="auto">
          <a:xfrm>
            <a:off x="441948" y="980729"/>
            <a:ext cx="8306515" cy="576063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00" b="1" dirty="0">
                <a:latin typeface="+mj-lt"/>
              </a:rPr>
              <a:t>Результаты </a:t>
            </a:r>
            <a:r>
              <a:rPr lang="ru-RU" altLang="ru-RU" sz="1600" b="1" dirty="0" smtClean="0">
                <a:latin typeface="+mj-lt"/>
              </a:rPr>
              <a:t>работы с </a:t>
            </a:r>
            <a:r>
              <a:rPr lang="ru-RU" altLang="ru-RU" sz="1600" b="1" dirty="0">
                <a:latin typeface="+mj-lt"/>
              </a:rPr>
              <a:t>дебиторской задолженностью </a:t>
            </a:r>
            <a:r>
              <a:rPr lang="ru-RU" altLang="ru-RU" sz="1600" b="1" dirty="0" smtClean="0">
                <a:latin typeface="+mj-lt"/>
              </a:rPr>
              <a:t/>
            </a:r>
            <a:br>
              <a:rPr lang="ru-RU" altLang="ru-RU" sz="1600" b="1" dirty="0" smtClean="0">
                <a:latin typeface="+mj-lt"/>
              </a:rPr>
            </a:br>
            <a:r>
              <a:rPr lang="ru-RU" altLang="ru-RU" sz="1600" b="1" dirty="0" smtClean="0">
                <a:latin typeface="+mj-lt"/>
              </a:rPr>
              <a:t>по состоянию на 01.01.2024 (тыс</a:t>
            </a:r>
            <a:r>
              <a:rPr lang="ru-RU" altLang="ru-RU" sz="1600" b="1" dirty="0">
                <a:latin typeface="+mj-lt"/>
              </a:rPr>
              <a:t>. руб.)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022450"/>
              </p:ext>
            </p:extLst>
          </p:nvPr>
        </p:nvGraphicFramePr>
        <p:xfrm>
          <a:off x="526823" y="1709089"/>
          <a:ext cx="8077625" cy="41018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7780"/>
                <a:gridCol w="1949845"/>
              </a:tblGrid>
              <a:tr h="52037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 </a:t>
                      </a:r>
                      <a:endParaRPr lang="ru-RU" sz="1400" dirty="0"/>
                    </a:p>
                  </a:txBody>
                  <a:tcPr marL="91447" marR="91447"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МОГСНиНСРО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085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Сумма</a:t>
                      </a:r>
                      <a:r>
                        <a:rPr lang="ru-RU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дебиторской задолженности</a:t>
                      </a:r>
                      <a:endParaRPr lang="ru-RU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67" marR="91467" marT="45736" marB="4573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839</a:t>
                      </a:r>
                      <a:endParaRPr lang="ru-RU" sz="12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24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Сумма взысканных</a:t>
                      </a:r>
                      <a:r>
                        <a:rPr lang="ru-RU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административных штрафов, из них:</a:t>
                      </a:r>
                      <a:endParaRPr lang="ru-RU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67" marR="91467" marT="45736" marB="4573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32 907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9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ru-RU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оплачено добровольно, в том числе:</a:t>
                      </a:r>
                      <a:endParaRPr lang="ru-RU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67" marR="91467" marT="45736" marB="45736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28 461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9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оплата в соотв. с п.1.3-3  ст. 32.2 КоАП РФ </a:t>
                      </a:r>
                      <a:endParaRPr lang="ru-RU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67" marR="91467" marT="45736" marB="45736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24 973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60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взыскано судебными приставами</a:t>
                      </a:r>
                      <a:endParaRPr lang="ru-RU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67" marR="91467" marT="45736" marB="45736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4 446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0851"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latin typeface="+mn-lt"/>
                        </a:rPr>
                        <a:t>Направлено на исполнение в ФССП</a:t>
                      </a:r>
                      <a:endParaRPr lang="ru-RU" sz="1200" dirty="0">
                        <a:latin typeface="+mn-lt"/>
                      </a:endParaRPr>
                    </a:p>
                  </a:txBody>
                  <a:tcPr marL="91467" marR="91467" marT="45736" marB="4573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1 890</a:t>
                      </a:r>
                    </a:p>
                  </a:txBody>
                  <a:tcPr marL="91447" marR="91447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6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Сумма, обжалуемая в судах</a:t>
                      </a:r>
                    </a:p>
                  </a:txBody>
                  <a:tcPr marL="91467" marR="91467" marT="45736" marB="4573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</a:p>
                  </a:txBody>
                  <a:tcPr marL="91447" marR="91447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9093"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latin typeface="+mn-lt"/>
                        </a:rPr>
                        <a:t>Сумма списанной дебиторской задолженности</a:t>
                      </a:r>
                      <a:r>
                        <a:rPr lang="ru-RU" sz="1200" baseline="0" dirty="0" smtClean="0">
                          <a:latin typeface="+mn-lt"/>
                        </a:rPr>
                        <a:t> по суду</a:t>
                      </a:r>
                      <a:endParaRPr lang="ru-RU" sz="1200" dirty="0" smtClean="0">
                        <a:latin typeface="+mn-lt"/>
                      </a:endParaRPr>
                    </a:p>
                  </a:txBody>
                  <a:tcPr marL="91467" marR="91467" marT="45736" marB="4573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2 405,00</a:t>
                      </a:r>
                    </a:p>
                  </a:txBody>
                  <a:tcPr marL="91447" marR="91447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0851"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latin typeface="+mn-lt"/>
                        </a:rPr>
                        <a:t>Сумма списанной дебиторской задолженности (сомнительной</a:t>
                      </a:r>
                      <a:r>
                        <a:rPr lang="ru-RU" sz="1200" baseline="0" dirty="0" smtClean="0">
                          <a:latin typeface="+mn-lt"/>
                        </a:rPr>
                        <a:t> </a:t>
                      </a:r>
                      <a:r>
                        <a:rPr lang="ru-RU" sz="1200" dirty="0" smtClean="0">
                          <a:latin typeface="+mn-lt"/>
                        </a:rPr>
                        <a:t>к взысканию)</a:t>
                      </a:r>
                    </a:p>
                  </a:txBody>
                  <a:tcPr marL="91467" marR="91467" marT="45736" marB="4573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1 055,00</a:t>
                      </a:r>
                    </a:p>
                  </a:txBody>
                  <a:tcPr marL="91447" marR="91447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659068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4622270" y="6381328"/>
            <a:ext cx="432048" cy="36004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B4615F8-D15F-4006-82EE-F7781A410C76}" type="slidenum">
              <a:rPr lang="ru-RU" altLang="ru-RU" sz="1600" smtClean="0"/>
              <a:t>12</a:t>
            </a:fld>
            <a:endParaRPr lang="ru-RU" altLang="ru-RU" sz="1600" dirty="0"/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102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38" y="203398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713459" y="216694"/>
            <a:ext cx="7772400" cy="549275"/>
          </a:xfrm>
          <a:extLst/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/>
          </p:nvPr>
        </p:nvGraphicFramePr>
        <p:xfrm>
          <a:off x="1043608" y="1052736"/>
          <a:ext cx="7344816" cy="72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4816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Профилактические мероприятия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17" name="Диаграмма 16"/>
          <p:cNvGraphicFramePr/>
          <p:nvPr>
            <p:extLst>
              <p:ext uri="{D42A27DB-BD31-4B8C-83A1-F6EECF244321}">
                <p14:modId xmlns:p14="http://schemas.microsoft.com/office/powerpoint/2010/main" val="3985144629"/>
              </p:ext>
            </p:extLst>
          </p:nvPr>
        </p:nvGraphicFramePr>
        <p:xfrm>
          <a:off x="2727451" y="1628800"/>
          <a:ext cx="374441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82213606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0" y="1987550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ru-RU" sz="2400" kern="0" dirty="0">
                <a:solidFill>
                  <a:schemeClr val="accent6"/>
                </a:solidFill>
              </a:rPr>
              <a:t>Благодарю за внимание</a:t>
            </a:r>
            <a:r>
              <a:rPr lang="ru-RU" sz="2400" kern="0" dirty="0" smtClean="0">
                <a:solidFill>
                  <a:schemeClr val="accent6"/>
                </a:solidFill>
              </a:rPr>
              <a:t>!</a:t>
            </a: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7413" name="Group 36"/>
          <p:cNvGrpSpPr>
            <a:grpSpLocks/>
          </p:cNvGrpSpPr>
          <p:nvPr/>
        </p:nvGrpSpPr>
        <p:grpSpPr bwMode="auto">
          <a:xfrm>
            <a:off x="0" y="152400"/>
            <a:ext cx="9144000" cy="1620838"/>
            <a:chOff x="0" y="-235"/>
            <a:chExt cx="5760" cy="1021"/>
          </a:xfrm>
        </p:grpSpPr>
        <p:sp>
          <p:nvSpPr>
            <p:cNvPr id="1742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463" y="-235"/>
              <a:ext cx="5241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7428" name="Picture 41" descr="fsetan_emblema200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" y="37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428625" y="5121275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5"/>
            <a:ext cx="7772400" cy="549275"/>
          </a:xfrm>
          <a:extLst/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 smtClean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3" y="161805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Скругленный прямоугольник 1"/>
          <p:cNvSpPr>
            <a:spLocks noChangeArrowheads="1"/>
          </p:cNvSpPr>
          <p:nvPr/>
        </p:nvSpPr>
        <p:spPr bwMode="auto">
          <a:xfrm>
            <a:off x="323528" y="881384"/>
            <a:ext cx="8496944" cy="96344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00" b="1" dirty="0" smtClean="0">
                <a:solidFill>
                  <a:srgbClr val="002060"/>
                </a:solidFill>
              </a:rPr>
              <a:t>Межрегиональный отдел государственного строительного надзора и надзора </a:t>
            </a:r>
            <a:br>
              <a:rPr lang="ru-RU" altLang="ru-RU" sz="1600" b="1" dirty="0" smtClean="0">
                <a:solidFill>
                  <a:srgbClr val="002060"/>
                </a:solidFill>
              </a:rPr>
            </a:br>
            <a:r>
              <a:rPr lang="ru-RU" altLang="ru-RU" sz="1600" b="1" dirty="0" smtClean="0">
                <a:solidFill>
                  <a:srgbClr val="002060"/>
                </a:solidFill>
              </a:rPr>
              <a:t>за саморегулируемыми организациями осуществляет свою деятельность </a:t>
            </a:r>
            <a:br>
              <a:rPr lang="ru-RU" altLang="ru-RU" sz="1600" b="1" dirty="0" smtClean="0">
                <a:solidFill>
                  <a:srgbClr val="002060"/>
                </a:solidFill>
              </a:rPr>
            </a:br>
            <a:r>
              <a:rPr lang="ru-RU" altLang="ru-RU" sz="1600" b="1" dirty="0" smtClean="0">
                <a:solidFill>
                  <a:srgbClr val="002060"/>
                </a:solidFill>
              </a:rPr>
              <a:t>на следующих территориях</a:t>
            </a:r>
            <a:endParaRPr lang="ru-RU" altLang="ru-RU" sz="1600" b="1" dirty="0">
              <a:solidFill>
                <a:srgbClr val="002060"/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5979" y="1844824"/>
            <a:ext cx="7192041" cy="44820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074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4439063" y="6427466"/>
            <a:ext cx="265874" cy="40466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/>
              <a:t>2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4431115" y="6390986"/>
            <a:ext cx="286948" cy="3320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/>
              <a:t>3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31863" y="195033"/>
            <a:ext cx="7772400" cy="549275"/>
          </a:xfrm>
          <a:extLst/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127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24401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8" name="Скругленный прямоугольник 9"/>
          <p:cNvSpPr>
            <a:spLocks noChangeArrowheads="1"/>
          </p:cNvSpPr>
          <p:nvPr/>
        </p:nvSpPr>
        <p:spPr bwMode="auto">
          <a:xfrm>
            <a:off x="1511659" y="1055915"/>
            <a:ext cx="5976663" cy="455612"/>
          </a:xfrm>
          <a:prstGeom prst="roundRect">
            <a:avLst>
              <a:gd name="adj" fmla="val 16667"/>
            </a:avLst>
          </a:prstGeom>
          <a:solidFill>
            <a:srgbClr val="F1F8F9"/>
          </a:solidFill>
          <a:ln w="31750" cap="sq" algn="ctr">
            <a:solidFill>
              <a:srgbClr val="0070C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ru-RU" altLang="ru-RU" b="1" dirty="0" smtClean="0">
                <a:solidFill>
                  <a:srgbClr val="002060"/>
                </a:solidFill>
              </a:rPr>
              <a:t>Начальник отдела</a:t>
            </a:r>
            <a:endParaRPr lang="ru-RU" altLang="ru-RU" dirty="0">
              <a:solidFill>
                <a:srgbClr val="002060"/>
              </a:solidFill>
            </a:endParaRPr>
          </a:p>
        </p:txBody>
      </p:sp>
      <p:sp>
        <p:nvSpPr>
          <p:cNvPr id="5129" name="Скругленный прямоугольник 16"/>
          <p:cNvSpPr>
            <a:spLocks noChangeArrowheads="1"/>
          </p:cNvSpPr>
          <p:nvPr/>
        </p:nvSpPr>
        <p:spPr bwMode="auto">
          <a:xfrm>
            <a:off x="3185845" y="2416416"/>
            <a:ext cx="2628289" cy="3235725"/>
          </a:xfrm>
          <a:prstGeom prst="roundRect">
            <a:avLst>
              <a:gd name="adj" fmla="val 16667"/>
            </a:avLst>
          </a:prstGeom>
          <a:solidFill>
            <a:srgbClr val="DCEFF0"/>
          </a:solidFill>
          <a:ln w="22225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6350"/>
          </a:sp3d>
        </p:spPr>
        <p:txBody>
          <a:bodyPr/>
          <a:lstStyle/>
          <a:p>
            <a:pPr algn="ctr" eaLnBrk="1" hangingPunct="1">
              <a:spcBef>
                <a:spcPts val="600"/>
              </a:spcBef>
            </a:pPr>
            <a:r>
              <a:rPr lang="ru-RU" altLang="ru-RU" sz="1600" b="1" dirty="0" smtClean="0">
                <a:solidFill>
                  <a:schemeClr val="accent2">
                    <a:lumMod val="75000"/>
                  </a:schemeClr>
                </a:solidFill>
              </a:rPr>
              <a:t>Межрегиональный отдел государственного строительного надзора и надзора за саморегулируемыми организациями</a:t>
            </a:r>
          </a:p>
          <a:p>
            <a:pPr algn="ctr" eaLnBrk="1" hangingPunct="1"/>
            <a:endParaRPr lang="ru-RU" altLang="ru-RU" sz="1600" dirty="0">
              <a:solidFill>
                <a:schemeClr val="accent6"/>
              </a:solidFill>
            </a:endParaRPr>
          </a:p>
          <a:p>
            <a:pPr algn="ctr" eaLnBrk="1" hangingPunct="1">
              <a:defRPr/>
            </a:pPr>
            <a:r>
              <a:rPr lang="ru-RU" sz="1200" dirty="0">
                <a:solidFill>
                  <a:schemeClr val="accent6"/>
                </a:solidFill>
              </a:rPr>
              <a:t>штатная численность – </a:t>
            </a:r>
            <a:r>
              <a:rPr lang="ru-RU" sz="1200" b="1" dirty="0" smtClean="0">
                <a:solidFill>
                  <a:srgbClr val="FF0000"/>
                </a:solidFill>
              </a:rPr>
              <a:t>21 </a:t>
            </a:r>
            <a:br>
              <a:rPr lang="ru-RU" sz="1200" b="1" dirty="0" smtClean="0">
                <a:solidFill>
                  <a:srgbClr val="FF0000"/>
                </a:solidFill>
              </a:rPr>
            </a:br>
            <a:r>
              <a:rPr lang="ru-RU" sz="1200" dirty="0" smtClean="0">
                <a:solidFill>
                  <a:schemeClr val="accent6"/>
                </a:solidFill>
              </a:rPr>
              <a:t>фактическая – </a:t>
            </a:r>
            <a:r>
              <a:rPr lang="ru-RU" sz="1200" b="1" dirty="0" smtClean="0">
                <a:solidFill>
                  <a:srgbClr val="FF0000"/>
                </a:solidFill>
              </a:rPr>
              <a:t>19</a:t>
            </a:r>
            <a:endParaRPr lang="ru-RU" sz="1200" b="1" dirty="0">
              <a:solidFill>
                <a:srgbClr val="FF0000"/>
              </a:solidFill>
            </a:endParaRPr>
          </a:p>
          <a:p>
            <a:pPr algn="ctr" eaLnBrk="1" hangingPunct="1">
              <a:defRPr/>
            </a:pPr>
            <a:endParaRPr lang="ru-RU" sz="1200" dirty="0">
              <a:solidFill>
                <a:schemeClr val="accent6"/>
              </a:solidFill>
            </a:endParaRPr>
          </a:p>
          <a:p>
            <a:pPr algn="ctr" eaLnBrk="1" hangingPunct="1">
              <a:defRPr/>
            </a:pPr>
            <a:r>
              <a:rPr lang="ru-RU" sz="1200" dirty="0">
                <a:solidFill>
                  <a:schemeClr val="accent6"/>
                </a:solidFill>
              </a:rPr>
              <a:t>отдел укомплектован </a:t>
            </a:r>
          </a:p>
          <a:p>
            <a:pPr algn="ctr" eaLnBrk="1" hangingPunct="1">
              <a:defRPr/>
            </a:pPr>
            <a:r>
              <a:rPr lang="ru-RU" sz="1200" dirty="0">
                <a:solidFill>
                  <a:schemeClr val="accent6"/>
                </a:solidFill>
              </a:rPr>
              <a:t>на </a:t>
            </a:r>
            <a:r>
              <a:rPr lang="ru-RU" sz="1200" b="1" dirty="0" smtClean="0">
                <a:solidFill>
                  <a:srgbClr val="FF0000"/>
                </a:solidFill>
              </a:rPr>
              <a:t>90 </a:t>
            </a:r>
            <a:r>
              <a:rPr lang="ru-RU" sz="1200" b="1" dirty="0">
                <a:solidFill>
                  <a:srgbClr val="FF0000"/>
                </a:solidFill>
              </a:rPr>
              <a:t>%</a:t>
            </a:r>
          </a:p>
        </p:txBody>
      </p:sp>
      <p:cxnSp>
        <p:nvCxnSpPr>
          <p:cNvPr id="5" name="Прямая со стрелкой 4"/>
          <p:cNvCxnSpPr/>
          <p:nvPr/>
        </p:nvCxnSpPr>
        <p:spPr bwMode="auto">
          <a:xfrm>
            <a:off x="4499992" y="1556792"/>
            <a:ext cx="0" cy="814359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70125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4425752" y="6381328"/>
            <a:ext cx="292496" cy="35961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/>
              <a:t>4</a:t>
            </a: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102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81" y="272159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713459" y="216694"/>
            <a:ext cx="7772400" cy="549275"/>
          </a:xfrm>
          <a:extLst/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</a:p>
        </p:txBody>
      </p:sp>
      <p:sp>
        <p:nvSpPr>
          <p:cNvPr id="4118" name="Скругленный прямоугольник 1"/>
          <p:cNvSpPr>
            <a:spLocks noChangeArrowheads="1"/>
          </p:cNvSpPr>
          <p:nvPr/>
        </p:nvSpPr>
        <p:spPr bwMode="auto">
          <a:xfrm>
            <a:off x="713459" y="1005185"/>
            <a:ext cx="7772400" cy="648072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endParaRPr lang="ru-RU" altLang="ru-RU" sz="800" dirty="0" smtClean="0">
              <a:solidFill>
                <a:srgbClr val="002060"/>
              </a:solidFill>
            </a:endParaRPr>
          </a:p>
          <a:p>
            <a:pPr algn="ctr" eaLnBrk="1" hangingPunct="1">
              <a:spcBef>
                <a:spcPts val="0"/>
              </a:spcBef>
            </a:pPr>
            <a:r>
              <a:rPr lang="ru-RU" altLang="ru-RU" b="1" dirty="0" smtClean="0">
                <a:latin typeface="+mn-lt"/>
              </a:rPr>
              <a:t> </a:t>
            </a:r>
            <a:r>
              <a:rPr lang="ru-RU" b="1" i="1" u="sng" dirty="0">
                <a:solidFill>
                  <a:srgbClr val="002060"/>
                </a:solidFill>
                <a:cs typeface="Times New Roman" pitchFamily="18" charset="0"/>
              </a:rPr>
              <a:t>В области государственного строительного надзора</a:t>
            </a:r>
            <a:endParaRPr lang="ru-RU" altLang="ru-RU" b="1" dirty="0" smtClean="0">
              <a:latin typeface="+mn-lt"/>
            </a:endParaRPr>
          </a:p>
        </p:txBody>
      </p:sp>
      <p:sp>
        <p:nvSpPr>
          <p:cNvPr id="14" name="Объект 1"/>
          <p:cNvSpPr txBox="1">
            <a:spLocks/>
          </p:cNvSpPr>
          <p:nvPr/>
        </p:nvSpPr>
        <p:spPr bwMode="auto">
          <a:xfrm>
            <a:off x="1124987" y="2001820"/>
            <a:ext cx="6894025" cy="4150503"/>
          </a:xfrm>
          <a:prstGeom prst="rect">
            <a:avLst/>
          </a:prstGeom>
          <a:solidFill>
            <a:schemeClr val="lt1">
              <a:alpha val="87000"/>
            </a:schemeClr>
          </a:solidFill>
          <a:ln w="28575" cap="flat" cmpd="sng" algn="ctr">
            <a:solidFill>
              <a:schemeClr val="accent1">
                <a:lumMod val="75000"/>
              </a:schemeClr>
            </a:solidFill>
            <a:prstDash val="solid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endParaRPr lang="ru-RU" sz="1200" b="1" i="1" u="sng" dirty="0" smtClean="0">
              <a:solidFill>
                <a:srgbClr val="002060"/>
              </a:solidFill>
              <a:latin typeface="+mj-lt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12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Число объектов капитального строительства </a:t>
            </a:r>
            <a:r>
              <a:rPr lang="ru-RU" sz="12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в части строительного надзора :</a:t>
            </a:r>
            <a:endParaRPr lang="ru-RU" sz="1200" b="1" dirty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на </a:t>
            </a:r>
            <a:r>
              <a:rPr lang="ru-RU" sz="12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начало </a:t>
            </a:r>
            <a:r>
              <a:rPr lang="ru-RU" sz="12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2023 года – </a:t>
            </a:r>
            <a:r>
              <a:rPr lang="ru-RU" sz="12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343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1200" b="1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 </a:t>
            </a:r>
            <a:r>
              <a:rPr lang="ru-RU" sz="12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на конец 2023 года </a:t>
            </a:r>
            <a:r>
              <a:rPr lang="ru-RU" sz="1200" b="1" dirty="0">
                <a:solidFill>
                  <a:schemeClr val="tx1"/>
                </a:solidFill>
                <a:cs typeface="Times New Roman" pitchFamily="18" charset="0"/>
              </a:rPr>
              <a:t>–</a:t>
            </a:r>
            <a:r>
              <a:rPr lang="ru-RU" sz="1200" b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ru-RU" sz="1200" b="1" dirty="0" smtClean="0">
                <a:solidFill>
                  <a:srgbClr val="FF0000"/>
                </a:solidFill>
                <a:cs typeface="Times New Roman" pitchFamily="18" charset="0"/>
              </a:rPr>
              <a:t>347</a:t>
            </a:r>
            <a:endParaRPr lang="ru-RU" sz="1200" b="1" dirty="0" smtClean="0">
              <a:solidFill>
                <a:srgbClr val="FF0000"/>
              </a:solidFill>
              <a:latin typeface="+mj-lt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endParaRPr lang="ru-RU" sz="1200" b="1" dirty="0" smtClean="0">
              <a:solidFill>
                <a:srgbClr val="C00000"/>
              </a:solidFill>
              <a:latin typeface="+mj-lt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1200" b="1" dirty="0" smtClean="0">
                <a:solidFill>
                  <a:srgbClr val="00B0F0"/>
                </a:solidFill>
                <a:latin typeface="+mj-lt"/>
                <a:cs typeface="Times New Roman" pitchFamily="18" charset="0"/>
              </a:rPr>
              <a:t>Число СРО: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1200" b="1" dirty="0">
                <a:solidFill>
                  <a:srgbClr val="00B0F0"/>
                </a:solidFill>
                <a:cs typeface="Times New Roman" pitchFamily="18" charset="0"/>
              </a:rPr>
              <a:t> на начало </a:t>
            </a:r>
            <a:r>
              <a:rPr lang="ru-RU" sz="1200" b="1" dirty="0" smtClean="0">
                <a:solidFill>
                  <a:srgbClr val="00B0F0"/>
                </a:solidFill>
                <a:cs typeface="Times New Roman" pitchFamily="18" charset="0"/>
              </a:rPr>
              <a:t>2023 </a:t>
            </a:r>
            <a:r>
              <a:rPr lang="ru-RU" sz="1200" b="1" dirty="0">
                <a:solidFill>
                  <a:srgbClr val="00B0F0"/>
                </a:solidFill>
                <a:cs typeface="Times New Roman" pitchFamily="18" charset="0"/>
              </a:rPr>
              <a:t>года – </a:t>
            </a:r>
            <a:r>
              <a:rPr lang="ru-RU" sz="1200" b="1" dirty="0" smtClean="0">
                <a:solidFill>
                  <a:srgbClr val="00B0F0"/>
                </a:solidFill>
                <a:cs typeface="Times New Roman" pitchFamily="18" charset="0"/>
              </a:rPr>
              <a:t>33</a:t>
            </a:r>
            <a:endParaRPr lang="ru-RU" sz="1200" b="1" dirty="0">
              <a:solidFill>
                <a:srgbClr val="00B0F0"/>
              </a:solidFill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1200" b="1" dirty="0">
                <a:solidFill>
                  <a:srgbClr val="00B0F0"/>
                </a:solidFill>
                <a:cs typeface="Times New Roman" pitchFamily="18" charset="0"/>
              </a:rPr>
              <a:t> на конец </a:t>
            </a:r>
            <a:r>
              <a:rPr lang="ru-RU" sz="1200" b="1" dirty="0" smtClean="0">
                <a:solidFill>
                  <a:srgbClr val="00B0F0"/>
                </a:solidFill>
                <a:cs typeface="Times New Roman" pitchFamily="18" charset="0"/>
              </a:rPr>
              <a:t>2023 года – 34, </a:t>
            </a:r>
            <a:br>
              <a:rPr lang="ru-RU" sz="1200" b="1" dirty="0" smtClean="0">
                <a:solidFill>
                  <a:srgbClr val="00B0F0"/>
                </a:solidFill>
                <a:cs typeface="Times New Roman" pitchFamily="18" charset="0"/>
              </a:rPr>
            </a:br>
            <a:r>
              <a:rPr lang="ru-RU" sz="1200" b="1" dirty="0" smtClean="0">
                <a:solidFill>
                  <a:srgbClr val="00B0F0"/>
                </a:solidFill>
                <a:cs typeface="Times New Roman" pitchFamily="18" charset="0"/>
              </a:rPr>
              <a:t>в том числе: </a:t>
            </a:r>
            <a:endParaRPr lang="ru-RU" sz="1200" b="1" dirty="0">
              <a:solidFill>
                <a:srgbClr val="00B0F0"/>
              </a:solidFill>
              <a:latin typeface="+mj-lt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1200" b="1" dirty="0" smtClean="0">
                <a:solidFill>
                  <a:srgbClr val="00B0F0"/>
                </a:solidFill>
                <a:latin typeface="+mj-lt"/>
                <a:cs typeface="Times New Roman" pitchFamily="18" charset="0"/>
              </a:rPr>
              <a:t>Строительство – 22;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1200" b="1" dirty="0" smtClean="0">
                <a:solidFill>
                  <a:srgbClr val="00B0F0"/>
                </a:solidFill>
                <a:latin typeface="+mj-lt"/>
                <a:cs typeface="Times New Roman" pitchFamily="18" charset="0"/>
              </a:rPr>
              <a:t>Архитектурное проектирование</a:t>
            </a:r>
            <a:r>
              <a:rPr lang="ru-RU" sz="1200" b="1" dirty="0">
                <a:solidFill>
                  <a:srgbClr val="00B0F0"/>
                </a:solidFill>
                <a:latin typeface="+mj-lt"/>
                <a:cs typeface="Times New Roman" pitchFamily="18" charset="0"/>
              </a:rPr>
              <a:t> </a:t>
            </a:r>
            <a:r>
              <a:rPr lang="ru-RU" sz="1200" b="1" dirty="0" smtClean="0">
                <a:solidFill>
                  <a:srgbClr val="00B0F0"/>
                </a:solidFill>
                <a:latin typeface="+mj-lt"/>
                <a:cs typeface="Times New Roman" pitchFamily="18" charset="0"/>
              </a:rPr>
              <a:t>– 11;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1200" b="1" dirty="0" smtClean="0">
                <a:solidFill>
                  <a:srgbClr val="00B0F0"/>
                </a:solidFill>
                <a:latin typeface="+mj-lt"/>
                <a:cs typeface="Times New Roman" pitchFamily="18" charset="0"/>
              </a:rPr>
              <a:t>Инженерные изыскания – 1.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endParaRPr lang="ru-RU" sz="1200" b="1" dirty="0">
              <a:solidFill>
                <a:srgbClr val="C00000"/>
              </a:solidFill>
              <a:latin typeface="+mj-lt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Выдано заключений о соответствии на конец 2022 года </a:t>
            </a:r>
            <a:r>
              <a:rPr lang="ru-RU" sz="12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– 96 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endParaRPr lang="ru-RU" sz="1100" b="1" dirty="0">
              <a:solidFill>
                <a:srgbClr val="C00000"/>
              </a:solidFill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687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4427984" y="6453336"/>
            <a:ext cx="432048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/>
              <a:t>5</a:t>
            </a: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102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81" y="272159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713459" y="216694"/>
            <a:ext cx="7772400" cy="549275"/>
          </a:xfrm>
          <a:extLst/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</a:p>
        </p:txBody>
      </p:sp>
      <p:graphicFrame>
        <p:nvGraphicFramePr>
          <p:cNvPr id="18" name="Диаграмма 17"/>
          <p:cNvGraphicFramePr/>
          <p:nvPr>
            <p:extLst>
              <p:ext uri="{D42A27DB-BD31-4B8C-83A1-F6EECF244321}">
                <p14:modId xmlns:p14="http://schemas.microsoft.com/office/powerpoint/2010/main" val="2503403615"/>
              </p:ext>
            </p:extLst>
          </p:nvPr>
        </p:nvGraphicFramePr>
        <p:xfrm>
          <a:off x="1619672" y="1988840"/>
          <a:ext cx="2255912" cy="4280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3" name="Диаграмма 22"/>
          <p:cNvGraphicFramePr/>
          <p:nvPr>
            <p:extLst>
              <p:ext uri="{D42A27DB-BD31-4B8C-83A1-F6EECF244321}">
                <p14:modId xmlns:p14="http://schemas.microsoft.com/office/powerpoint/2010/main" val="2063957718"/>
              </p:ext>
            </p:extLst>
          </p:nvPr>
        </p:nvGraphicFramePr>
        <p:xfrm>
          <a:off x="5004048" y="2132856"/>
          <a:ext cx="2808312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8" name="Таблица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341166"/>
              </p:ext>
            </p:extLst>
          </p:nvPr>
        </p:nvGraphicFramePr>
        <p:xfrm>
          <a:off x="467544" y="980728"/>
          <a:ext cx="8640960" cy="72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0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Проведение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проверок по программе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13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4367063" y="6498382"/>
            <a:ext cx="409873" cy="35961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/>
              <a:t>6</a:t>
            </a: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102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81" y="272159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713459" y="216694"/>
            <a:ext cx="7772400" cy="549275"/>
          </a:xfrm>
          <a:extLst/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0014931"/>
              </p:ext>
            </p:extLst>
          </p:nvPr>
        </p:nvGraphicFramePr>
        <p:xfrm>
          <a:off x="402246" y="980728"/>
          <a:ext cx="8730799" cy="432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30799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Проведение внеплановых проверок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910016056"/>
              </p:ext>
            </p:extLst>
          </p:nvPr>
        </p:nvGraphicFramePr>
        <p:xfrm>
          <a:off x="707732" y="1930326"/>
          <a:ext cx="7911300" cy="4568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6751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4383635" y="6453336"/>
            <a:ext cx="432048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30F3DD8-D5ED-4CA3-8329-FDA751285215}" type="slidenum">
              <a:rPr lang="ru-RU" altLang="ru-RU" sz="1600" smtClean="0"/>
              <a:t>7</a:t>
            </a:fld>
            <a:endParaRPr lang="ru-RU" altLang="ru-RU" sz="1600" dirty="0"/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102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81" y="272159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713459" y="216694"/>
            <a:ext cx="7772400" cy="549275"/>
          </a:xfrm>
          <a:extLst/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7044546"/>
              </p:ext>
            </p:extLst>
          </p:nvPr>
        </p:nvGraphicFramePr>
        <p:xfrm>
          <a:off x="413201" y="980728"/>
          <a:ext cx="873079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307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Проведение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внеплановых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проверок 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1970701210"/>
              </p:ext>
            </p:extLst>
          </p:nvPr>
        </p:nvGraphicFramePr>
        <p:xfrm>
          <a:off x="161682" y="2132856"/>
          <a:ext cx="8982318" cy="42488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794077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4332685" y="6453336"/>
            <a:ext cx="478629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 smtClean="0"/>
              <a:t>8</a:t>
            </a:r>
            <a:endParaRPr lang="ru-RU" altLang="ru-RU" sz="1600" dirty="0"/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102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81" y="272159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713459" y="216694"/>
            <a:ext cx="7772400" cy="549275"/>
          </a:xfrm>
          <a:extLst/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726284"/>
              </p:ext>
            </p:extLst>
          </p:nvPr>
        </p:nvGraphicFramePr>
        <p:xfrm>
          <a:off x="233689" y="980728"/>
          <a:ext cx="8730799" cy="108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30799"/>
              </a:tblGrid>
              <a:tr h="108012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Общая результативность надзора и нагрузка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на инспектора </a:t>
                      </a:r>
                      <a:br>
                        <a:rPr lang="ru-RU" baseline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по проверкам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17" name="Диаграмма 16"/>
          <p:cNvGraphicFramePr/>
          <p:nvPr>
            <p:extLst>
              <p:ext uri="{D42A27DB-BD31-4B8C-83A1-F6EECF244321}">
                <p14:modId xmlns:p14="http://schemas.microsoft.com/office/powerpoint/2010/main" val="659769169"/>
              </p:ext>
            </p:extLst>
          </p:nvPr>
        </p:nvGraphicFramePr>
        <p:xfrm>
          <a:off x="161681" y="2060848"/>
          <a:ext cx="4338311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2" name="Диаграмма 21"/>
          <p:cNvGraphicFramePr/>
          <p:nvPr>
            <p:extLst>
              <p:ext uri="{D42A27DB-BD31-4B8C-83A1-F6EECF244321}">
                <p14:modId xmlns:p14="http://schemas.microsoft.com/office/powerpoint/2010/main" val="813686606"/>
              </p:ext>
            </p:extLst>
          </p:nvPr>
        </p:nvGraphicFramePr>
        <p:xfrm>
          <a:off x="5004048" y="2132856"/>
          <a:ext cx="3096344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658344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Таблица 27"/>
          <p:cNvGraphicFramePr>
            <a:graphicFrameLocks noGrp="1"/>
          </p:cNvGraphicFramePr>
          <p:nvPr>
            <p:extLst/>
          </p:nvPr>
        </p:nvGraphicFramePr>
        <p:xfrm>
          <a:off x="107504" y="851188"/>
          <a:ext cx="9143999" cy="4776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3999"/>
              </a:tblGrid>
              <a:tr h="477662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Административное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производство</a:t>
                      </a:r>
                      <a:endParaRPr lang="ru-RU" sz="18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10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4559423" y="6426374"/>
            <a:ext cx="427415" cy="43162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>
                <a:latin typeface="+mj-lt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11" name="Line 2"/>
          <p:cNvSpPr>
            <a:spLocks noChangeShapeType="1"/>
          </p:cNvSpPr>
          <p:nvPr/>
        </p:nvSpPr>
        <p:spPr bwMode="auto">
          <a:xfrm flipV="1">
            <a:off x="0" y="836712"/>
            <a:ext cx="9143999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Text Box 40"/>
          <p:cNvSpPr txBox="1">
            <a:spLocks noChangeArrowheads="1"/>
          </p:cNvSpPr>
          <p:nvPr/>
        </p:nvSpPr>
        <p:spPr bwMode="auto">
          <a:xfrm>
            <a:off x="967929" y="118941"/>
            <a:ext cx="7920038" cy="590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kumimoji="1" lang="ru-RU" b="1" dirty="0" smtClean="0">
                <a:ln w="1905"/>
                <a:solidFill>
                  <a:srgbClr val="082FA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</a:t>
            </a:r>
            <a:r>
              <a:rPr kumimoji="1" lang="ru-RU" b="1" dirty="0">
                <a:ln w="1905"/>
                <a:solidFill>
                  <a:srgbClr val="082FA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управление Федеральной службы по </a:t>
            </a:r>
            <a:r>
              <a:rPr kumimoji="1" lang="ru-RU" b="1" dirty="0" smtClean="0">
                <a:ln w="1905"/>
                <a:solidFill>
                  <a:srgbClr val="082FA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экологическому,</a:t>
            </a:r>
            <a:r>
              <a:rPr kumimoji="1" lang="ru-RU" b="1" dirty="0">
                <a:ln w="1905"/>
                <a:solidFill>
                  <a:srgbClr val="082FA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kumimoji="1" lang="ru-RU" b="1" dirty="0" smtClean="0">
                <a:ln w="1905"/>
                <a:solidFill>
                  <a:srgbClr val="082FA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</a:t>
            </a:r>
            <a:r>
              <a:rPr kumimoji="1" lang="ru-RU" b="1" dirty="0">
                <a:ln w="1905"/>
                <a:solidFill>
                  <a:srgbClr val="082FA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и атомному надзору</a:t>
            </a:r>
          </a:p>
        </p:txBody>
      </p:sp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val="298233915"/>
              </p:ext>
            </p:extLst>
          </p:nvPr>
        </p:nvGraphicFramePr>
        <p:xfrm>
          <a:off x="731630" y="1556792"/>
          <a:ext cx="3600400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Диаграмма 16"/>
          <p:cNvGraphicFramePr/>
          <p:nvPr>
            <p:extLst>
              <p:ext uri="{D42A27DB-BD31-4B8C-83A1-F6EECF244321}">
                <p14:modId xmlns:p14="http://schemas.microsoft.com/office/powerpoint/2010/main" val="575093707"/>
              </p:ext>
            </p:extLst>
          </p:nvPr>
        </p:nvGraphicFramePr>
        <p:xfrm>
          <a:off x="5004048" y="1484784"/>
          <a:ext cx="3456384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3" name="Рисунок 2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8941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542145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69678</TotalTime>
  <Words>356</Words>
  <Application>Microsoft Office PowerPoint</Application>
  <PresentationFormat>Экран (4:3)</PresentationFormat>
  <Paragraphs>109</Paragraphs>
  <Slides>13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Оформление по умолчанию</vt:lpstr>
      <vt:lpstr>Презентация PowerPoint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Презентация PowerPoint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Презентация PowerPoint</vt:lpstr>
    </vt:vector>
  </TitlesOfParts>
  <Company>ГГТН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Копылов</dc:creator>
  <cp:lastModifiedBy>user</cp:lastModifiedBy>
  <cp:revision>3040</cp:revision>
  <cp:lastPrinted>2021-03-17T14:56:00Z</cp:lastPrinted>
  <dcterms:created xsi:type="dcterms:W3CDTF">2000-02-02T11:29:10Z</dcterms:created>
  <dcterms:modified xsi:type="dcterms:W3CDTF">2024-03-07T07:47:10Z</dcterms:modified>
</cp:coreProperties>
</file>