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9" r:id="rId1"/>
  </p:sldMasterIdLst>
  <p:notesMasterIdLst>
    <p:notesMasterId r:id="rId15"/>
  </p:notesMasterIdLst>
  <p:handoutMasterIdLst>
    <p:handoutMasterId r:id="rId16"/>
  </p:handoutMasterIdLst>
  <p:sldIdLst>
    <p:sldId id="765" r:id="rId2"/>
    <p:sldId id="830" r:id="rId3"/>
    <p:sldId id="848" r:id="rId4"/>
    <p:sldId id="944" r:id="rId5"/>
    <p:sldId id="863" r:id="rId6"/>
    <p:sldId id="865" r:id="rId7"/>
    <p:sldId id="918" r:id="rId8"/>
    <p:sldId id="886" r:id="rId9"/>
    <p:sldId id="949" r:id="rId10"/>
    <p:sldId id="947" r:id="rId11"/>
    <p:sldId id="948" r:id="rId12"/>
    <p:sldId id="946" r:id="rId13"/>
    <p:sldId id="836" r:id="rId14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2060"/>
    <a:srgbClr val="082FAC"/>
    <a:srgbClr val="0099FF"/>
    <a:srgbClr val="DCEFF0"/>
    <a:srgbClr val="EDFCFD"/>
    <a:srgbClr val="BBE0E3"/>
    <a:srgbClr val="EDEFE5"/>
    <a:srgbClr val="FFEAD5"/>
    <a:srgbClr val="FFF9F3"/>
    <a:srgbClr val="FFF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9868" autoAdjust="0"/>
  </p:normalViewPr>
  <p:slideViewPr>
    <p:cSldViewPr>
      <p:cViewPr varScale="1">
        <p:scale>
          <a:sx n="116" d="100"/>
          <a:sy n="116" d="100"/>
        </p:scale>
        <p:origin x="1500" y="13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Проверки </a:t>
            </a:r>
            <a:b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в соответстви</a:t>
            </a:r>
            <a:r>
              <a:rPr lang="ru-RU" sz="14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и </a:t>
            </a:r>
            <a:br>
              <a:rPr lang="ru-RU" sz="14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14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с программой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4983244027249291"/>
          <c:y val="1.54672029876467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12 мес. 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7.82740937901282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17414154452835"/>
                      <c:h val="4.9731496832728032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12 мес. 2023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  <a:sp3d>
              <a:contourClr>
                <a:srgbClr val="0070C0"/>
              </a:contourClr>
            </a:sp3d>
          </c:spPr>
          <c:invertIfNegative val="0"/>
          <c:dLbls>
            <c:dLbl>
              <c:idx val="0"/>
              <c:layout>
                <c:manualLayout>
                  <c:x val="2.7851706981478E-2"/>
                  <c:y val="-1.4077257510705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3776904"/>
        <c:axId val="183777688"/>
        <c:axId val="0"/>
      </c:bar3DChart>
      <c:catAx>
        <c:axId val="183776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777688"/>
        <c:crosses val="autoZero"/>
        <c:auto val="1"/>
        <c:lblAlgn val="ctr"/>
        <c:lblOffset val="100"/>
        <c:noMultiLvlLbl val="0"/>
      </c:catAx>
      <c:valAx>
        <c:axId val="183777688"/>
        <c:scaling>
          <c:orientation val="minMax"/>
          <c:max val="350"/>
          <c:min val="2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776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Количество проведенных профилактических мероприятий </a:t>
            </a:r>
            <a:b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за </a:t>
            </a:r>
            <a:r>
              <a:rPr lang="ru-RU" sz="1400" b="1" baseline="0" dirty="0" smtClean="0">
                <a:solidFill>
                  <a:schemeClr val="bg1">
                    <a:lumMod val="50000"/>
                  </a:schemeClr>
                </a:solidFill>
              </a:rPr>
              <a:t>2022 и 2023 год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742750128034554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2536245972669705"/>
          <c:y val="0.13752496532038691"/>
          <c:w val="0.87360633764707185"/>
          <c:h val="0.70370398622047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МОГСНиНСРО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</c:spPr>
          <c:invertIfNegative val="0"/>
          <c:dLbls>
            <c:dLbl>
              <c:idx val="0"/>
              <c:layout>
                <c:manualLayout>
                  <c:x val="-3.521640533094218E-3"/>
                  <c:y val="8.9721669343707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870058746894181E-3"/>
                  <c:y val="8.97216693437070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0846866117058393E-3"/>
                  <c:y val="3.72992744395921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259</c:v>
                </c:pt>
                <c:pt idx="1">
                  <c:v>1576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221235800"/>
        <c:axId val="221236192"/>
      </c:barChart>
      <c:catAx>
        <c:axId val="2212358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1236192"/>
        <c:crosses val="autoZero"/>
        <c:auto val="1"/>
        <c:lblAlgn val="ctr"/>
        <c:lblOffset val="100"/>
        <c:noMultiLvlLbl val="0"/>
      </c:catAx>
      <c:valAx>
        <c:axId val="221236192"/>
        <c:scaling>
          <c:orientation val="minMax"/>
          <c:max val="180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>
            <a:glow>
              <a:schemeClr val="accent1"/>
            </a:glo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1235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999828010562932"/>
          <c:y val="0.93702362195446298"/>
          <c:w val="0.39216262295642362"/>
          <c:h val="5.1404641908474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1" i="0" u="none" strike="noStrike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Результативность</a:t>
            </a:r>
            <a:r>
              <a:rPr lang="ru-RU" sz="14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 надзора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290585946290867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600" b="1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12 мес. 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1656026823230383E-2"/>
                  <c:y val="-1.5625000000000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нарушений/на 1 проверку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19.399999999999999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12 мес. 2023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  <a:sp3d>
              <a:contourClr>
                <a:srgbClr val="0070C0"/>
              </a:contourClr>
            </a:sp3d>
          </c:spPr>
          <c:invertIfNegative val="0"/>
          <c:dLbls>
            <c:dLbl>
              <c:idx val="0"/>
              <c:layout>
                <c:manualLayout>
                  <c:x val="5.4267474554109373E-2"/>
                  <c:y val="-2.8125000000000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нарушений/на 1 проверку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11.9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3778472"/>
        <c:axId val="183778864"/>
        <c:axId val="0"/>
      </c:bar3DChart>
      <c:catAx>
        <c:axId val="183778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778864"/>
        <c:crosses val="autoZero"/>
        <c:auto val="1"/>
        <c:lblAlgn val="ctr"/>
        <c:lblOffset val="100"/>
        <c:noMultiLvlLbl val="0"/>
      </c:catAx>
      <c:valAx>
        <c:axId val="183778864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778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Внеплановые</a:t>
            </a:r>
            <a:r>
              <a:rPr lang="ru-RU" sz="14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 проверки (всего)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34588664315599205"/>
          <c:y val="1.78036346314493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МОГСНиНСРО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1.6875081395253675E-3"/>
                  <c:y val="1.1494824056447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0871902891465688E-3"/>
                  <c:y val="8.71464798154838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8117069743924867E-2"/>
                      <c:h val="4.9731439369394774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101</c:v>
                </c:pt>
                <c:pt idx="1">
                  <c:v>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779256"/>
        <c:axId val="183780040"/>
      </c:barChart>
      <c:catAx>
        <c:axId val="183779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780040"/>
        <c:crosses val="autoZero"/>
        <c:auto val="1"/>
        <c:lblAlgn val="ctr"/>
        <c:lblOffset val="100"/>
        <c:noMultiLvlLbl val="0"/>
      </c:catAx>
      <c:valAx>
        <c:axId val="183780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779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53188963188928"/>
          <c:y val="7.6491500944339513E-2"/>
          <c:w val="0.75932237687875948"/>
          <c:h val="0.72428285746028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КВП</c:v>
                </c:pt>
                <c:pt idx="1">
                  <c:v>По утвержденным индикаторам риска</c:v>
                </c:pt>
                <c:pt idx="2">
                  <c:v>Получение обращений, заявлений</c:v>
                </c:pt>
                <c:pt idx="3">
                  <c:v>По иным основаниям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78</c:v>
                </c:pt>
                <c:pt idx="1">
                  <c:v>0</c:v>
                </c:pt>
                <c:pt idx="2">
                  <c:v>1</c:v>
                </c:pt>
                <c:pt idx="3">
                  <c:v>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КВП</c:v>
                </c:pt>
                <c:pt idx="1">
                  <c:v>По утвержденным индикаторам риска</c:v>
                </c:pt>
                <c:pt idx="2">
                  <c:v>Получение обращений, заявлений</c:v>
                </c:pt>
                <c:pt idx="3">
                  <c:v>По иным основаниям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82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0516672"/>
        <c:axId val="220517064"/>
      </c:barChart>
      <c:catAx>
        <c:axId val="220516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517064"/>
        <c:crosses val="autoZero"/>
        <c:auto val="1"/>
        <c:lblAlgn val="ctr"/>
        <c:lblOffset val="100"/>
        <c:noMultiLvlLbl val="0"/>
      </c:catAx>
      <c:valAx>
        <c:axId val="220517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516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179638410099727"/>
          <c:y val="0.92314689860596599"/>
          <c:w val="0.38518171363133036"/>
          <c:h val="5.95150452705293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РЕЗУЛЬТАТИВНОСТЬ (нарушений</a:t>
            </a:r>
            <a:r>
              <a:rPr lang="ru-RU" sz="1100" b="1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/проверку)</a:t>
            </a:r>
            <a:endParaRPr lang="ru-RU" sz="1100" b="1" dirty="0">
              <a:solidFill>
                <a:schemeClr val="bg1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5408208401841178"/>
          <c:y val="1.79339047798107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217033232866598"/>
          <c:y val="0.13154699803149614"/>
          <c:w val="0.87360633764707185"/>
          <c:h val="0.703703986220472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МОГСНиНСРО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  <a:sp3d>
              <a:contourClr>
                <a:srgbClr val="0070C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Lbls>
            <c:dLbl>
              <c:idx val="0"/>
              <c:layout>
                <c:manualLayout>
                  <c:x val="-2.4294352781663716E-3"/>
                  <c:y val="-2.98901314083158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9274065413936439E-3"/>
                  <c:y val="-2.487230517697495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14.59</c:v>
                </c:pt>
                <c:pt idx="1">
                  <c:v>10.6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0517848"/>
        <c:axId val="220518240"/>
        <c:axId val="0"/>
      </c:bar3DChart>
      <c:catAx>
        <c:axId val="220517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518240"/>
        <c:crosses val="autoZero"/>
        <c:auto val="1"/>
        <c:lblAlgn val="ctr"/>
        <c:lblOffset val="100"/>
        <c:noMultiLvlLbl val="0"/>
      </c:catAx>
      <c:valAx>
        <c:axId val="220518240"/>
        <c:scaling>
          <c:orientation val="minMax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517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НАГРУЗКА (проверок/человека</a:t>
            </a:r>
            <a:r>
              <a:rPr lang="ru-RU" sz="1100" b="1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 </a:t>
            </a:r>
            <a:br>
              <a:rPr lang="ru-RU" sz="1100" b="1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1100" b="1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в месяц)</a:t>
            </a:r>
            <a:endParaRPr lang="ru-RU" sz="1100" b="1" dirty="0" smtClean="0">
              <a:solidFill>
                <a:schemeClr val="bg1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6191773265502798"/>
          <c:y val="1.178501534017587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66162416062298"/>
          <c:y val="0.11965515055408633"/>
          <c:w val="0.90743372703412051"/>
          <c:h val="0.703703986220472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МОГСНиНСРО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  <a:sp3d>
              <a:contourClr>
                <a:srgbClr val="0070C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Lbls>
            <c:dLbl>
              <c:idx val="0"/>
              <c:layout>
                <c:manualLayout>
                  <c:x val="-3.3778546569760981E-3"/>
                  <c:y val="6.18834222432692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2.2000000000000002</c:v>
                </c:pt>
                <c:pt idx="1">
                  <c:v>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0518632"/>
        <c:axId val="220519416"/>
        <c:axId val="0"/>
      </c:bar3DChart>
      <c:catAx>
        <c:axId val="220518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519416"/>
        <c:crosses val="autoZero"/>
        <c:auto val="1"/>
        <c:lblAlgn val="ctr"/>
        <c:lblOffset val="100"/>
        <c:noMultiLvlLbl val="0"/>
      </c:catAx>
      <c:valAx>
        <c:axId val="220519416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51863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506982428309"/>
          <c:y val="0.9289991283019835"/>
          <c:w val="0.34986035143381999"/>
          <c:h val="4.92938818763727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Предупреждения</a:t>
            </a:r>
            <a:endParaRPr lang="ru-RU" sz="1600" b="1" dirty="0">
              <a:solidFill>
                <a:schemeClr val="bg1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6446644817242526"/>
          <c:y val="1.434119202804626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292977552609124"/>
          <c:y val="9.7260412423310974E-2"/>
          <c:w val="0.78824847645972174"/>
          <c:h val="0.77983059752620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МОГСНиНСРО</c:v>
                </c:pt>
              </c:strCache>
            </c:strRef>
          </c:tx>
          <c:spPr>
            <a:solidFill>
              <a:srgbClr val="0070C0"/>
            </a:solidFill>
            <a:ln w="12700">
              <a:solidFill>
                <a:srgbClr val="0070C0"/>
              </a:solidFill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chemeClr val="accent1"/>
                </a:solidFill>
              </a:ln>
              <a:effectLst/>
              <a:sp3d/>
            </c:spPr>
          </c:dPt>
          <c:dLbls>
            <c:dLbl>
              <c:idx val="0"/>
              <c:layout>
                <c:manualLayout>
                  <c:x val="-1.4706149562577825E-2"/>
                  <c:y val="5.948270704964405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 b="1">
                      <a:latin typeface="+mn-lt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5299966670368663E-3"/>
                  <c:y val="9.837641496623831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184</c:v>
                </c:pt>
                <c:pt idx="1">
                  <c:v>468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1233056"/>
        <c:axId val="221233448"/>
      </c:barChart>
      <c:catAx>
        <c:axId val="221233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1233448"/>
        <c:crosses val="autoZero"/>
        <c:auto val="1"/>
        <c:lblAlgn val="ctr"/>
        <c:lblOffset val="100"/>
        <c:noMultiLvlLbl val="0"/>
      </c:catAx>
      <c:valAx>
        <c:axId val="221233448"/>
        <c:scaling>
          <c:orientation val="minMax"/>
          <c:max val="500"/>
          <c:min val="15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  <a:alpha val="20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21233056"/>
        <c:crosses val="autoZero"/>
        <c:crossBetween val="between"/>
        <c:majorUnit val="25"/>
        <c:minorUnit val="0.1"/>
      </c:valAx>
    </c:plotArea>
    <c:legend>
      <c:legendPos val="b"/>
      <c:layout>
        <c:manualLayout>
          <c:xMode val="edge"/>
          <c:yMode val="edge"/>
          <c:x val="0.34517942450838796"/>
          <c:y val="0.93272506758508311"/>
          <c:w val="0.31669592267525831"/>
          <c:h val="5.01279178856670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Штрафы</a:t>
            </a:r>
            <a:endParaRPr lang="ru-RU" sz="1600" b="1" dirty="0">
              <a:solidFill>
                <a:schemeClr val="bg1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38222818547226944"/>
          <c:y val="2.244700083829069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8027448517116332"/>
          <c:y val="0.10610226809815743"/>
          <c:w val="0.76093575072855157"/>
          <c:h val="0.790296869371416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МОГСНиНСРО</c:v>
                </c:pt>
              </c:strCache>
            </c:strRef>
          </c:tx>
          <c:spPr>
            <a:solidFill>
              <a:srgbClr val="0070C0"/>
            </a:solidFill>
            <a:ln w="12700">
              <a:solidFill>
                <a:srgbClr val="0070C0"/>
              </a:solidFill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2700">
                <a:solidFill>
                  <a:schemeClr val="accent1"/>
                </a:solidFill>
              </a:ln>
              <a:effectLst/>
              <a:sp3d/>
            </c:spPr>
          </c:dPt>
          <c:dLbls>
            <c:dLbl>
              <c:idx val="0"/>
              <c:layout>
                <c:manualLayout>
                  <c:x val="0"/>
                  <c:y val="1.3673733221561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8.2907683923249852E-17"/>
                  <c:y val="7.86360438065794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+mn-lt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455</c:v>
                </c:pt>
                <c:pt idx="1">
                  <c:v>457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1234232"/>
        <c:axId val="221234624"/>
      </c:barChart>
      <c:catAx>
        <c:axId val="221234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1234624"/>
        <c:crosses val="autoZero"/>
        <c:auto val="1"/>
        <c:lblAlgn val="ctr"/>
        <c:lblOffset val="100"/>
        <c:noMultiLvlLbl val="0"/>
      </c:catAx>
      <c:valAx>
        <c:axId val="221234624"/>
        <c:scaling>
          <c:orientation val="minMax"/>
          <c:max val="1100"/>
          <c:min val="50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50000"/>
                  <a:alpha val="20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221234232"/>
        <c:crosses val="autoZero"/>
        <c:crossBetween val="between"/>
        <c:majorUnit val="100"/>
        <c:minorUnit val="0.1"/>
      </c:valAx>
      <c:spPr>
        <a:noFill/>
        <a:ln>
          <a:noFill/>
        </a:ln>
        <a:effectLst/>
        <a:sp3d/>
      </c:spPr>
    </c:plotArea>
    <c:legend>
      <c:legendPos val="b"/>
      <c:layout>
        <c:manualLayout>
          <c:xMode val="edge"/>
          <c:yMode val="edge"/>
          <c:x val="0.33505420693996962"/>
          <c:y val="0.94916605510185881"/>
          <c:w val="0.32989158612006075"/>
          <c:h val="5.08339448981412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ru-RU" sz="1200" b="1" baseline="0" dirty="0" smtClean="0">
                <a:solidFill>
                  <a:schemeClr val="tx1"/>
                </a:solidFill>
                <a:effectLst/>
              </a:rPr>
              <a:t>Суммы наложенных </a:t>
            </a:r>
            <a:r>
              <a:rPr lang="en-US" sz="1200" b="1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200" b="1" baseline="0" dirty="0" smtClean="0">
                <a:solidFill>
                  <a:schemeClr val="tx1"/>
                </a:solidFill>
                <a:effectLst/>
              </a:rPr>
              <a:t>       </a:t>
            </a:r>
            <a:r>
              <a:rPr lang="en-US" sz="1200" b="1" baseline="0" dirty="0" smtClean="0">
                <a:solidFill>
                  <a:schemeClr val="tx1"/>
                </a:solidFill>
                <a:effectLst/>
              </a:rPr>
              <a:t>/</a:t>
            </a:r>
            <a:r>
              <a:rPr lang="ru-RU" sz="1200" b="1" baseline="0" dirty="0" smtClean="0">
                <a:solidFill>
                  <a:schemeClr val="tx1"/>
                </a:solidFill>
                <a:effectLst/>
              </a:rPr>
              <a:t>взысканных         </a:t>
            </a:r>
            <a:r>
              <a:rPr lang="en-US" sz="1200" b="1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200" b="1" baseline="0" dirty="0" smtClean="0">
                <a:solidFill>
                  <a:schemeClr val="tx1"/>
                </a:solidFill>
                <a:effectLst/>
              </a:rPr>
              <a:t>штрафов (тыс. руб.)</a:t>
            </a:r>
            <a:endParaRPr lang="ru-RU" sz="900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14600192781610127"/>
          <c:y val="1.4404263723783775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20"/>
      <c:rotY val="3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369191301976549"/>
          <c:y val="9.6555409187338959E-2"/>
          <c:w val="0.86426192544262759"/>
          <c:h val="0.8265047269880065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9605157341528892E-2"/>
                  <c:y val="-5.34946688929988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7328019968436011E-2"/>
                  <c:y val="-5.20260820693126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4126224300359631E-2"/>
                  <c:y val="3.125000000000000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48597</c:v>
                </c:pt>
                <c:pt idx="1">
                  <c:v>57135</c:v>
                </c:pt>
              </c:numCache>
            </c:numRef>
          </c:val>
        </c:ser>
        <c:ser>
          <c:idx val="1"/>
          <c:order val="1"/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6469041059138365E-2"/>
                  <c:y val="-5.18622930785468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1173696568084759E-2"/>
                  <c:y val="-5.02791356515943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713091460047113E-2"/>
                  <c:y val="-5.93750000000000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44000.800000000003</c:v>
                </c:pt>
                <c:pt idx="1">
                  <c:v>32907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746928"/>
        <c:axId val="5746128"/>
        <c:axId val="0"/>
      </c:bar3DChart>
      <c:catAx>
        <c:axId val="574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46128"/>
        <c:crosses val="autoZero"/>
        <c:auto val="1"/>
        <c:lblAlgn val="ctr"/>
        <c:lblOffset val="100"/>
        <c:noMultiLvlLbl val="0"/>
      </c:catAx>
      <c:valAx>
        <c:axId val="5746128"/>
        <c:scaling>
          <c:orientation val="minMax"/>
          <c:min val="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46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  <a:scene3d>
      <a:camera prst="orthographicFront"/>
      <a:lightRig rig="threePt" dir="t"/>
    </a:scene3d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84" y="1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84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4" y="1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1" y="4718739"/>
            <a:ext cx="4986633" cy="446392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4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2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5274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12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0784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/>
              <a:pPr/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4959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1508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2F86823-A2CE-4130-987E-FF9CF6EE97D1}" type="slidenum">
              <a:rPr lang="ru-RU" altLang="ru-RU">
                <a:latin typeface="Times New Roman" panose="02020603050405020304" pitchFamily="18" charset="0"/>
              </a:rPr>
              <a:pPr/>
              <a:t>3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243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4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603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5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34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6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924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7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884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8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273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9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5918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10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748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65701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b="1" cap="all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Основные показатели надзорной деятельности </a:t>
            </a:r>
            <a: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межрегионального </a:t>
            </a:r>
            <a:r>
              <a:rPr lang="ru-RU" b="1" cap="all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отдела государственного строительного надзора и надзора за саморегулируемыми </a:t>
            </a:r>
            <a: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организациями </a:t>
            </a:r>
            <a:b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за </a:t>
            </a:r>
            <a:r>
              <a:rPr lang="ru-RU" b="1" cap="all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12 месяцев 2023 года</a:t>
            </a: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Доклад </a:t>
            </a:r>
            <a:r>
              <a:rPr kumimoji="1" lang="ru-RU" sz="2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исполняющего обязанности начальника </a:t>
            </a: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межрегионального отдела </a:t>
            </a:r>
            <a:b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государственного строительного надзора и надзора за саморегулируемыми организациями Центрального управления Ростехнадзора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Потапова Егора Николаевича</a:t>
            </a: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6137702"/>
            <a:ext cx="853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ru-RU" sz="2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28 марта </a:t>
            </a: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2024 </a:t>
            </a: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г.</a:t>
            </a: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610965" y="6381750"/>
            <a:ext cx="43204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>
                <a:latin typeface="+mj-lt"/>
              </a:rPr>
              <a:t>10</a:t>
            </a:r>
            <a:endParaRPr lang="ru-RU" altLang="ru-RU" sz="1600" dirty="0">
              <a:latin typeface="+mj-lt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247446468"/>
              </p:ext>
            </p:extLst>
          </p:nvPr>
        </p:nvGraphicFramePr>
        <p:xfrm>
          <a:off x="971599" y="1484784"/>
          <a:ext cx="7514259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 bwMode="auto">
          <a:xfrm>
            <a:off x="3779912" y="1556792"/>
            <a:ext cx="144016" cy="144015"/>
          </a:xfrm>
          <a:prstGeom prst="rect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5148064" y="1556791"/>
            <a:ext cx="144016" cy="144016"/>
          </a:xfrm>
          <a:prstGeom prst="rect">
            <a:avLst/>
          </a:prstGeom>
          <a:solidFill>
            <a:srgbClr val="0070C0"/>
          </a:solidFill>
          <a:ln w="9525" cap="sq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2" name="Рисунок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22" y="166606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107504" y="908720"/>
          <a:ext cx="9143999" cy="477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9"/>
              </a:tblGrid>
              <a:tr h="47766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Административное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производство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99324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547392" y="6349883"/>
            <a:ext cx="44192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>
                <a:latin typeface="+mj-lt"/>
                <a:cs typeface="Times New Roman" panose="02020603050405020304" pitchFamily="18" charset="0"/>
              </a:rPr>
              <a:t>11</a:t>
            </a:r>
            <a:endParaRPr lang="ru-RU" altLang="ru-RU" sz="16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35453" y="211473"/>
            <a:ext cx="7772400" cy="549275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8" name="Line 2"/>
          <p:cNvSpPr>
            <a:spLocks noChangeShapeType="1"/>
          </p:cNvSpPr>
          <p:nvPr/>
        </p:nvSpPr>
        <p:spPr bwMode="auto">
          <a:xfrm flipV="1">
            <a:off x="0" y="90872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343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80" y="244812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Скругленный прямоугольник 1"/>
          <p:cNvSpPr>
            <a:spLocks noChangeArrowheads="1"/>
          </p:cNvSpPr>
          <p:nvPr/>
        </p:nvSpPr>
        <p:spPr bwMode="auto">
          <a:xfrm>
            <a:off x="441948" y="980729"/>
            <a:ext cx="8306515" cy="576063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latin typeface="+mj-lt"/>
              </a:rPr>
              <a:t>Результаты </a:t>
            </a:r>
            <a:r>
              <a:rPr lang="ru-RU" altLang="ru-RU" sz="1600" b="1" dirty="0" smtClean="0">
                <a:latin typeface="+mj-lt"/>
              </a:rPr>
              <a:t>работы с </a:t>
            </a:r>
            <a:r>
              <a:rPr lang="ru-RU" altLang="ru-RU" sz="1600" b="1" dirty="0">
                <a:latin typeface="+mj-lt"/>
              </a:rPr>
              <a:t>дебиторской задолженностью </a:t>
            </a:r>
            <a:r>
              <a:rPr lang="ru-RU" altLang="ru-RU" sz="1600" b="1" dirty="0" smtClean="0">
                <a:latin typeface="+mj-lt"/>
              </a:rPr>
              <a:t/>
            </a:r>
            <a:br>
              <a:rPr lang="ru-RU" altLang="ru-RU" sz="1600" b="1" dirty="0" smtClean="0">
                <a:latin typeface="+mj-lt"/>
              </a:rPr>
            </a:br>
            <a:r>
              <a:rPr lang="ru-RU" altLang="ru-RU" sz="1600" b="1" dirty="0" smtClean="0">
                <a:latin typeface="+mj-lt"/>
              </a:rPr>
              <a:t>по состоянию на 01.01.2024 (тыс</a:t>
            </a:r>
            <a:r>
              <a:rPr lang="ru-RU" altLang="ru-RU" sz="1600" b="1" dirty="0">
                <a:latin typeface="+mj-lt"/>
              </a:rPr>
              <a:t>. руб.)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022450"/>
              </p:ext>
            </p:extLst>
          </p:nvPr>
        </p:nvGraphicFramePr>
        <p:xfrm>
          <a:off x="526823" y="1709089"/>
          <a:ext cx="8077625" cy="4101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7780"/>
                <a:gridCol w="1949845"/>
              </a:tblGrid>
              <a:tr h="52037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 marL="91447" marR="91447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МОГСНиНСРО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11" marB="457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85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Сумма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дебиторской задолженности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7" marR="91467" marT="45736" marB="45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839</a:t>
                      </a:r>
                      <a:endParaRPr lang="ru-RU" sz="12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24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Сумма взысканных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административных штрафов, из них: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7" marR="91467" marT="45736" marB="45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32 907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9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оплачено добровольно, в том числе: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7" marR="91467" marT="45736" marB="45736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28 461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9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оплата в соотв. с п.1.3-3  ст. 32.2 КоАП РФ 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7" marR="91467" marT="45736" marB="45736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24 973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взыскано судебными приставами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7" marR="91467" marT="45736" marB="45736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4 446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851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+mn-lt"/>
                        </a:rPr>
                        <a:t>Направлено на исполнение в ФССП</a:t>
                      </a:r>
                      <a:endParaRPr lang="ru-RU" sz="1200" dirty="0">
                        <a:latin typeface="+mn-lt"/>
                      </a:endParaRPr>
                    </a:p>
                  </a:txBody>
                  <a:tcPr marL="91467" marR="91467" marT="45736" marB="45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1 890</a:t>
                      </a:r>
                    </a:p>
                  </a:txBody>
                  <a:tcPr marL="91447" marR="91447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Сумма, обжалуемая в судах</a:t>
                      </a:r>
                    </a:p>
                  </a:txBody>
                  <a:tcPr marL="91467" marR="91467" marT="45736" marB="45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1447" marR="91447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093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+mn-lt"/>
                        </a:rPr>
                        <a:t>Сумма списанной дебиторской задолженности</a:t>
                      </a:r>
                      <a:r>
                        <a:rPr lang="ru-RU" sz="1200" baseline="0" dirty="0" smtClean="0">
                          <a:latin typeface="+mn-lt"/>
                        </a:rPr>
                        <a:t> по суду</a:t>
                      </a:r>
                      <a:endParaRPr lang="ru-RU" sz="1200" dirty="0" smtClean="0">
                        <a:latin typeface="+mn-lt"/>
                      </a:endParaRPr>
                    </a:p>
                  </a:txBody>
                  <a:tcPr marL="91467" marR="91467" marT="45736" marB="45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2 405,00</a:t>
                      </a:r>
                    </a:p>
                  </a:txBody>
                  <a:tcPr marL="91447" marR="91447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851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+mn-lt"/>
                        </a:rPr>
                        <a:t>Сумма списанной дебиторской задолженности (сомнительной</a:t>
                      </a:r>
                      <a:r>
                        <a:rPr lang="ru-RU" sz="1200" baseline="0" dirty="0" smtClean="0">
                          <a:latin typeface="+mn-lt"/>
                        </a:rPr>
                        <a:t> </a:t>
                      </a:r>
                      <a:r>
                        <a:rPr lang="ru-RU" sz="1200" dirty="0" smtClean="0">
                          <a:latin typeface="+mn-lt"/>
                        </a:rPr>
                        <a:t>к взысканию)</a:t>
                      </a:r>
                    </a:p>
                  </a:txBody>
                  <a:tcPr marL="91467" marR="91467" marT="45736" marB="4573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1 055,00</a:t>
                      </a:r>
                    </a:p>
                  </a:txBody>
                  <a:tcPr marL="91447" marR="91447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5906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622270" y="6381328"/>
            <a:ext cx="432048" cy="3600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B4615F8-D15F-4006-82EE-F7781A410C76}" type="slidenum">
              <a:rPr lang="ru-RU" altLang="ru-RU" sz="1600" smtClean="0"/>
              <a:t>12</a:t>
            </a:fld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38" y="203398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043608" y="1052736"/>
          <a:ext cx="734481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16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Профилактические мероприятия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3985144629"/>
              </p:ext>
            </p:extLst>
          </p:nvPr>
        </p:nvGraphicFramePr>
        <p:xfrm>
          <a:off x="2727451" y="1628800"/>
          <a:ext cx="374441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8221360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</a:t>
            </a:r>
            <a:r>
              <a:rPr lang="ru-RU" sz="2400" kern="0" dirty="0" smtClean="0">
                <a:solidFill>
                  <a:schemeClr val="accent6"/>
                </a:solidFill>
              </a:rPr>
              <a:t>!</a:t>
            </a: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5"/>
            <a:ext cx="7772400" cy="549275"/>
          </a:xfrm>
          <a:extLst/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 smtClean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3" y="161805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Скругленный прямоугольник 1"/>
          <p:cNvSpPr>
            <a:spLocks noChangeArrowheads="1"/>
          </p:cNvSpPr>
          <p:nvPr/>
        </p:nvSpPr>
        <p:spPr bwMode="auto">
          <a:xfrm>
            <a:off x="323528" y="881384"/>
            <a:ext cx="8496944" cy="96344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dirty="0" smtClean="0">
                <a:solidFill>
                  <a:srgbClr val="002060"/>
                </a:solidFill>
              </a:rPr>
              <a:t>Межрегиональный отдел государственного строительного надзора и надзора </a:t>
            </a:r>
            <a:br>
              <a:rPr lang="ru-RU" altLang="ru-RU" sz="1600" b="1" dirty="0" smtClean="0">
                <a:solidFill>
                  <a:srgbClr val="002060"/>
                </a:solidFill>
              </a:rPr>
            </a:br>
            <a:r>
              <a:rPr lang="ru-RU" altLang="ru-RU" sz="1600" b="1" dirty="0" smtClean="0">
                <a:solidFill>
                  <a:srgbClr val="002060"/>
                </a:solidFill>
              </a:rPr>
              <a:t>за саморегулируемыми организациями осуществляет свою деятельность </a:t>
            </a:r>
            <a:br>
              <a:rPr lang="ru-RU" altLang="ru-RU" sz="1600" b="1" dirty="0" smtClean="0">
                <a:solidFill>
                  <a:srgbClr val="002060"/>
                </a:solidFill>
              </a:rPr>
            </a:br>
            <a:r>
              <a:rPr lang="ru-RU" altLang="ru-RU" sz="1600" b="1" dirty="0" smtClean="0">
                <a:solidFill>
                  <a:srgbClr val="002060"/>
                </a:solidFill>
              </a:rPr>
              <a:t>на следующих территориях</a:t>
            </a:r>
            <a:endParaRPr lang="ru-RU" altLang="ru-RU" sz="1600" b="1" dirty="0">
              <a:solidFill>
                <a:srgbClr val="00206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5979" y="1844824"/>
            <a:ext cx="7192041" cy="44820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074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439063" y="6427466"/>
            <a:ext cx="265874" cy="4046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431115" y="6390986"/>
            <a:ext cx="286948" cy="3320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31863" y="195033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7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4401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Скругленный прямоугольник 9"/>
          <p:cNvSpPr>
            <a:spLocks noChangeArrowheads="1"/>
          </p:cNvSpPr>
          <p:nvPr/>
        </p:nvSpPr>
        <p:spPr bwMode="auto">
          <a:xfrm>
            <a:off x="1511659" y="1055915"/>
            <a:ext cx="5976663" cy="455612"/>
          </a:xfrm>
          <a:prstGeom prst="roundRect">
            <a:avLst>
              <a:gd name="adj" fmla="val 16667"/>
            </a:avLst>
          </a:prstGeom>
          <a:solidFill>
            <a:srgbClr val="F1F8F9"/>
          </a:solidFill>
          <a:ln w="31750" cap="sq" algn="ctr">
            <a:solidFill>
              <a:srgbClr val="0070C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ru-RU" b="1" dirty="0" smtClean="0">
                <a:solidFill>
                  <a:srgbClr val="002060"/>
                </a:solidFill>
              </a:rPr>
              <a:t>Начальник отдела</a:t>
            </a:r>
            <a:endParaRPr lang="ru-RU" altLang="ru-RU" dirty="0">
              <a:solidFill>
                <a:srgbClr val="002060"/>
              </a:solidFill>
            </a:endParaRPr>
          </a:p>
        </p:txBody>
      </p:sp>
      <p:sp>
        <p:nvSpPr>
          <p:cNvPr id="5129" name="Скругленный прямоугольник 16"/>
          <p:cNvSpPr>
            <a:spLocks noChangeArrowheads="1"/>
          </p:cNvSpPr>
          <p:nvPr/>
        </p:nvSpPr>
        <p:spPr bwMode="auto">
          <a:xfrm>
            <a:off x="3185845" y="2416416"/>
            <a:ext cx="2628289" cy="3235725"/>
          </a:xfrm>
          <a:prstGeom prst="roundRect">
            <a:avLst>
              <a:gd name="adj" fmla="val 16667"/>
            </a:avLst>
          </a:prstGeom>
          <a:solidFill>
            <a:srgbClr val="DCEFF0"/>
          </a:solidFill>
          <a:ln w="222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6350"/>
          </a:sp3d>
        </p:spPr>
        <p:txBody>
          <a:bodyPr/>
          <a:lstStyle/>
          <a:p>
            <a:pPr algn="ctr" eaLnBrk="1" hangingPunct="1">
              <a:spcBef>
                <a:spcPts val="600"/>
              </a:spcBef>
            </a:pPr>
            <a:r>
              <a:rPr lang="ru-RU" alt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Межрегиональный отдел государственного строительного надзора и надзора за саморегулируемыми организациями</a:t>
            </a:r>
          </a:p>
          <a:p>
            <a:pPr algn="ctr" eaLnBrk="1" hangingPunct="1"/>
            <a:endParaRPr lang="ru-RU" altLang="ru-RU" sz="1600" dirty="0">
              <a:solidFill>
                <a:schemeClr val="accent6"/>
              </a:solidFill>
            </a:endParaRPr>
          </a:p>
          <a:p>
            <a:pPr algn="ctr" eaLnBrk="1" hangingPunct="1">
              <a:defRPr/>
            </a:pPr>
            <a:r>
              <a:rPr lang="ru-RU" sz="1200" dirty="0">
                <a:solidFill>
                  <a:schemeClr val="accent6"/>
                </a:solidFill>
              </a:rPr>
              <a:t>штатная численность – </a:t>
            </a:r>
            <a:r>
              <a:rPr lang="ru-RU" sz="1200" b="1" dirty="0" smtClean="0">
                <a:solidFill>
                  <a:srgbClr val="FF0000"/>
                </a:solidFill>
              </a:rPr>
              <a:t>21 </a:t>
            </a:r>
            <a:br>
              <a:rPr lang="ru-RU" sz="1200" b="1" dirty="0" smtClean="0">
                <a:solidFill>
                  <a:srgbClr val="FF0000"/>
                </a:solidFill>
              </a:rPr>
            </a:br>
            <a:r>
              <a:rPr lang="ru-RU" sz="1200" dirty="0" smtClean="0">
                <a:solidFill>
                  <a:schemeClr val="accent6"/>
                </a:solidFill>
              </a:rPr>
              <a:t>фактическая – </a:t>
            </a:r>
            <a:r>
              <a:rPr lang="ru-RU" sz="1200" b="1" dirty="0" smtClean="0">
                <a:solidFill>
                  <a:srgbClr val="FF0000"/>
                </a:solidFill>
              </a:rPr>
              <a:t>19</a:t>
            </a:r>
            <a:endParaRPr lang="ru-RU" sz="1200" b="1" dirty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ru-RU" sz="1200" dirty="0">
              <a:solidFill>
                <a:schemeClr val="accent6"/>
              </a:solidFill>
            </a:endParaRPr>
          </a:p>
          <a:p>
            <a:pPr algn="ctr" eaLnBrk="1" hangingPunct="1">
              <a:defRPr/>
            </a:pPr>
            <a:r>
              <a:rPr lang="ru-RU" sz="1200" dirty="0">
                <a:solidFill>
                  <a:schemeClr val="accent6"/>
                </a:solidFill>
              </a:rPr>
              <a:t>отдел укомплектован </a:t>
            </a:r>
          </a:p>
          <a:p>
            <a:pPr algn="ctr" eaLnBrk="1" hangingPunct="1">
              <a:defRPr/>
            </a:pPr>
            <a:r>
              <a:rPr lang="ru-RU" sz="1200" dirty="0">
                <a:solidFill>
                  <a:schemeClr val="accent6"/>
                </a:solidFill>
              </a:rPr>
              <a:t>на </a:t>
            </a:r>
            <a:r>
              <a:rPr lang="ru-RU" sz="1200" b="1" dirty="0" smtClean="0">
                <a:solidFill>
                  <a:srgbClr val="FF0000"/>
                </a:solidFill>
              </a:rPr>
              <a:t>90 </a:t>
            </a:r>
            <a:r>
              <a:rPr lang="ru-RU" sz="1200" b="1" dirty="0">
                <a:solidFill>
                  <a:srgbClr val="FF0000"/>
                </a:solidFill>
              </a:rPr>
              <a:t>%</a:t>
            </a:r>
          </a:p>
        </p:txBody>
      </p:sp>
      <p:cxnSp>
        <p:nvCxnSpPr>
          <p:cNvPr id="5" name="Прямая со стрелкой 4"/>
          <p:cNvCxnSpPr/>
          <p:nvPr/>
        </p:nvCxnSpPr>
        <p:spPr bwMode="auto">
          <a:xfrm>
            <a:off x="4499992" y="1556792"/>
            <a:ext cx="0" cy="814359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012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425752" y="6381328"/>
            <a:ext cx="292496" cy="3596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4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1" y="27215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sp>
        <p:nvSpPr>
          <p:cNvPr id="4118" name="Скругленный прямоугольник 1"/>
          <p:cNvSpPr>
            <a:spLocks noChangeArrowheads="1"/>
          </p:cNvSpPr>
          <p:nvPr/>
        </p:nvSpPr>
        <p:spPr bwMode="auto">
          <a:xfrm>
            <a:off x="713459" y="1005185"/>
            <a:ext cx="7772400" cy="648072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endParaRPr lang="ru-RU" altLang="ru-RU" sz="800" dirty="0" smtClean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0"/>
              </a:spcBef>
            </a:pPr>
            <a:r>
              <a:rPr lang="ru-RU" altLang="ru-RU" b="1" dirty="0" smtClean="0">
                <a:latin typeface="+mn-lt"/>
              </a:rPr>
              <a:t> </a:t>
            </a:r>
            <a:r>
              <a:rPr lang="ru-RU" b="1" i="1" u="sng" dirty="0">
                <a:solidFill>
                  <a:srgbClr val="002060"/>
                </a:solidFill>
                <a:cs typeface="Times New Roman" pitchFamily="18" charset="0"/>
              </a:rPr>
              <a:t>В области государственного строительного надзора</a:t>
            </a:r>
            <a:endParaRPr lang="ru-RU" altLang="ru-RU" b="1" dirty="0" smtClean="0">
              <a:latin typeface="+mn-lt"/>
            </a:endParaRPr>
          </a:p>
        </p:txBody>
      </p:sp>
      <p:sp>
        <p:nvSpPr>
          <p:cNvPr id="14" name="Объект 1"/>
          <p:cNvSpPr txBox="1">
            <a:spLocks/>
          </p:cNvSpPr>
          <p:nvPr/>
        </p:nvSpPr>
        <p:spPr bwMode="auto">
          <a:xfrm>
            <a:off x="1124987" y="2001820"/>
            <a:ext cx="6894025" cy="4150503"/>
          </a:xfrm>
          <a:prstGeom prst="rect">
            <a:avLst/>
          </a:prstGeom>
          <a:solidFill>
            <a:schemeClr val="lt1">
              <a:alpha val="87000"/>
            </a:schemeClr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endParaRPr lang="ru-RU" sz="1200" b="1" i="1" u="sng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Число объектов капитального строительства 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в части строительного надзора :</a:t>
            </a:r>
            <a:endParaRPr lang="ru-RU" sz="1200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на </a:t>
            </a:r>
            <a:r>
              <a:rPr lang="ru-RU" sz="12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начало 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2023 года – </a:t>
            </a:r>
            <a:r>
              <a:rPr lang="ru-RU" sz="1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343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на конец 2023 года </a:t>
            </a:r>
            <a:r>
              <a:rPr lang="ru-RU" sz="1200" b="1" dirty="0">
                <a:solidFill>
                  <a:schemeClr val="tx1"/>
                </a:solidFill>
                <a:cs typeface="Times New Roman" pitchFamily="18" charset="0"/>
              </a:rPr>
              <a:t>–</a:t>
            </a:r>
            <a:r>
              <a:rPr lang="ru-RU" sz="12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cs typeface="Times New Roman" pitchFamily="18" charset="0"/>
              </a:rPr>
              <a:t>347</a:t>
            </a:r>
            <a:endParaRPr lang="ru-RU" sz="1200" b="1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endParaRPr lang="ru-RU" sz="1200" b="1" dirty="0" smtClean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rgbClr val="00B0F0"/>
                </a:solidFill>
                <a:latin typeface="+mj-lt"/>
                <a:cs typeface="Times New Roman" pitchFamily="18" charset="0"/>
              </a:rPr>
              <a:t>Число СРО: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>
                <a:solidFill>
                  <a:srgbClr val="00B0F0"/>
                </a:solidFill>
                <a:cs typeface="Times New Roman" pitchFamily="18" charset="0"/>
              </a:rPr>
              <a:t> на начало </a:t>
            </a:r>
            <a:r>
              <a:rPr lang="ru-RU" sz="1200" b="1" dirty="0" smtClean="0">
                <a:solidFill>
                  <a:srgbClr val="00B0F0"/>
                </a:solidFill>
                <a:cs typeface="Times New Roman" pitchFamily="18" charset="0"/>
              </a:rPr>
              <a:t>2023 </a:t>
            </a:r>
            <a:r>
              <a:rPr lang="ru-RU" sz="1200" b="1" dirty="0">
                <a:solidFill>
                  <a:srgbClr val="00B0F0"/>
                </a:solidFill>
                <a:cs typeface="Times New Roman" pitchFamily="18" charset="0"/>
              </a:rPr>
              <a:t>года – </a:t>
            </a:r>
            <a:r>
              <a:rPr lang="ru-RU" sz="1200" b="1" dirty="0" smtClean="0">
                <a:solidFill>
                  <a:srgbClr val="00B0F0"/>
                </a:solidFill>
                <a:cs typeface="Times New Roman" pitchFamily="18" charset="0"/>
              </a:rPr>
              <a:t>33</a:t>
            </a:r>
            <a:endParaRPr lang="ru-RU" sz="1200" b="1" dirty="0">
              <a:solidFill>
                <a:srgbClr val="00B0F0"/>
              </a:solidFill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>
                <a:solidFill>
                  <a:srgbClr val="00B0F0"/>
                </a:solidFill>
                <a:cs typeface="Times New Roman" pitchFamily="18" charset="0"/>
              </a:rPr>
              <a:t> на конец </a:t>
            </a:r>
            <a:r>
              <a:rPr lang="ru-RU" sz="1200" b="1" dirty="0" smtClean="0">
                <a:solidFill>
                  <a:srgbClr val="00B0F0"/>
                </a:solidFill>
                <a:cs typeface="Times New Roman" pitchFamily="18" charset="0"/>
              </a:rPr>
              <a:t>2023 года – 34, </a:t>
            </a:r>
            <a:br>
              <a:rPr lang="ru-RU" sz="1200" b="1" dirty="0" smtClean="0">
                <a:solidFill>
                  <a:srgbClr val="00B0F0"/>
                </a:solidFill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00B0F0"/>
                </a:solidFill>
                <a:cs typeface="Times New Roman" pitchFamily="18" charset="0"/>
              </a:rPr>
              <a:t>в том числе: </a:t>
            </a:r>
            <a:endParaRPr lang="ru-RU" sz="1200" b="1" dirty="0">
              <a:solidFill>
                <a:srgbClr val="00B0F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rgbClr val="00B0F0"/>
                </a:solidFill>
                <a:latin typeface="+mj-lt"/>
                <a:cs typeface="Times New Roman" pitchFamily="18" charset="0"/>
              </a:rPr>
              <a:t>Строительство – 22;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rgbClr val="00B0F0"/>
                </a:solidFill>
                <a:latin typeface="+mj-lt"/>
                <a:cs typeface="Times New Roman" pitchFamily="18" charset="0"/>
              </a:rPr>
              <a:t>Архитектурное проектирование</a:t>
            </a:r>
            <a:r>
              <a:rPr lang="ru-RU" sz="1200" b="1" dirty="0">
                <a:solidFill>
                  <a:srgbClr val="00B0F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00B0F0"/>
                </a:solidFill>
                <a:latin typeface="+mj-lt"/>
                <a:cs typeface="Times New Roman" pitchFamily="18" charset="0"/>
              </a:rPr>
              <a:t>– 11;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rgbClr val="00B0F0"/>
                </a:solidFill>
                <a:latin typeface="+mj-lt"/>
                <a:cs typeface="Times New Roman" pitchFamily="18" charset="0"/>
              </a:rPr>
              <a:t>Инженерные изыскания – 1.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endParaRPr lang="ru-RU" sz="1200" b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Выдано заключений о соответствии на конец 2022 года </a:t>
            </a:r>
            <a:r>
              <a:rPr lang="ru-RU" sz="1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– 96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endParaRPr lang="ru-RU" sz="1100" b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68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427984" y="6453336"/>
            <a:ext cx="43204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5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1" y="27215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2503403615"/>
              </p:ext>
            </p:extLst>
          </p:nvPr>
        </p:nvGraphicFramePr>
        <p:xfrm>
          <a:off x="1619672" y="1988840"/>
          <a:ext cx="2255912" cy="4280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2063957718"/>
              </p:ext>
            </p:extLst>
          </p:nvPr>
        </p:nvGraphicFramePr>
        <p:xfrm>
          <a:off x="5004048" y="2132856"/>
          <a:ext cx="280831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341166"/>
              </p:ext>
            </p:extLst>
          </p:nvPr>
        </p:nvGraphicFramePr>
        <p:xfrm>
          <a:off x="467544" y="980728"/>
          <a:ext cx="8640960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Проведение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проверок по программе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367063" y="6498382"/>
            <a:ext cx="409873" cy="3596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6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1" y="27215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014931"/>
              </p:ext>
            </p:extLst>
          </p:nvPr>
        </p:nvGraphicFramePr>
        <p:xfrm>
          <a:off x="402246" y="980728"/>
          <a:ext cx="8730799" cy="43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0799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Проведение внеплановых проверок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10016056"/>
              </p:ext>
            </p:extLst>
          </p:nvPr>
        </p:nvGraphicFramePr>
        <p:xfrm>
          <a:off x="707732" y="1930326"/>
          <a:ext cx="7911300" cy="4568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675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383635" y="6453336"/>
            <a:ext cx="43204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30F3DD8-D5ED-4CA3-8329-FDA751285215}" type="slidenum">
              <a:rPr lang="ru-RU" altLang="ru-RU" sz="1600" smtClean="0"/>
              <a:t>7</a:t>
            </a:fld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1" y="27215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044546"/>
              </p:ext>
            </p:extLst>
          </p:nvPr>
        </p:nvGraphicFramePr>
        <p:xfrm>
          <a:off x="413201" y="980728"/>
          <a:ext cx="87307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07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Проведение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внеплановых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проверок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970701210"/>
              </p:ext>
            </p:extLst>
          </p:nvPr>
        </p:nvGraphicFramePr>
        <p:xfrm>
          <a:off x="161682" y="2132856"/>
          <a:ext cx="8982318" cy="4248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9407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332685" y="6453336"/>
            <a:ext cx="47862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/>
              <a:t>8</a:t>
            </a:r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1" y="27215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726284"/>
              </p:ext>
            </p:extLst>
          </p:nvPr>
        </p:nvGraphicFramePr>
        <p:xfrm>
          <a:off x="233689" y="980728"/>
          <a:ext cx="8730799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0799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Общая результативность надзора и нагрузка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на инспектора </a:t>
                      </a:r>
                      <a:br>
                        <a:rPr lang="ru-RU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по проверкам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659769169"/>
              </p:ext>
            </p:extLst>
          </p:nvPr>
        </p:nvGraphicFramePr>
        <p:xfrm>
          <a:off x="161681" y="2060848"/>
          <a:ext cx="4338311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813686606"/>
              </p:ext>
            </p:extLst>
          </p:nvPr>
        </p:nvGraphicFramePr>
        <p:xfrm>
          <a:off x="5004048" y="2132856"/>
          <a:ext cx="309634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5834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Таблица 27"/>
          <p:cNvGraphicFramePr>
            <a:graphicFrameLocks noGrp="1"/>
          </p:cNvGraphicFramePr>
          <p:nvPr>
            <p:extLst/>
          </p:nvPr>
        </p:nvGraphicFramePr>
        <p:xfrm>
          <a:off x="107504" y="851188"/>
          <a:ext cx="9143999" cy="477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9"/>
              </a:tblGrid>
              <a:tr h="47766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Административное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производство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0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559423" y="6426374"/>
            <a:ext cx="427415" cy="43162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>
                <a:latin typeface="+mj-lt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1" name="Line 2"/>
          <p:cNvSpPr>
            <a:spLocks noChangeShapeType="1"/>
          </p:cNvSpPr>
          <p:nvPr/>
        </p:nvSpPr>
        <p:spPr bwMode="auto">
          <a:xfrm flipV="1">
            <a:off x="0" y="836712"/>
            <a:ext cx="9143999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 Box 40"/>
          <p:cNvSpPr txBox="1">
            <a:spLocks noChangeArrowheads="1"/>
          </p:cNvSpPr>
          <p:nvPr/>
        </p:nvSpPr>
        <p:spPr bwMode="auto">
          <a:xfrm>
            <a:off x="967929" y="118941"/>
            <a:ext cx="7920038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kumimoji="1" lang="ru-RU" b="1" dirty="0" smtClean="0">
                <a:ln w="1905"/>
                <a:solidFill>
                  <a:srgbClr val="082FA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</a:t>
            </a:r>
            <a:r>
              <a:rPr kumimoji="1" lang="ru-RU" b="1" dirty="0">
                <a:ln w="1905"/>
                <a:solidFill>
                  <a:srgbClr val="082FA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управление Федеральной службы по </a:t>
            </a:r>
            <a:r>
              <a:rPr kumimoji="1" lang="ru-RU" b="1" dirty="0" smtClean="0">
                <a:ln w="1905"/>
                <a:solidFill>
                  <a:srgbClr val="082FA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экологическому,</a:t>
            </a:r>
            <a:r>
              <a:rPr kumimoji="1" lang="ru-RU" b="1" dirty="0">
                <a:ln w="1905"/>
                <a:solidFill>
                  <a:srgbClr val="082FA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kumimoji="1" lang="ru-RU" b="1" dirty="0" smtClean="0">
                <a:ln w="1905"/>
                <a:solidFill>
                  <a:srgbClr val="082FA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</a:t>
            </a:r>
            <a:r>
              <a:rPr kumimoji="1" lang="ru-RU" b="1" dirty="0">
                <a:ln w="1905"/>
                <a:solidFill>
                  <a:srgbClr val="082FA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и атомному надзору</a:t>
            </a: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98233915"/>
              </p:ext>
            </p:extLst>
          </p:nvPr>
        </p:nvGraphicFramePr>
        <p:xfrm>
          <a:off x="731630" y="1556792"/>
          <a:ext cx="36004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575093707"/>
              </p:ext>
            </p:extLst>
          </p:nvPr>
        </p:nvGraphicFramePr>
        <p:xfrm>
          <a:off x="5004048" y="1484784"/>
          <a:ext cx="345638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3" name="Рисунок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8941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54214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69678</TotalTime>
  <Words>356</Words>
  <Application>Microsoft Office PowerPoint</Application>
  <PresentationFormat>Экран (4:3)</PresentationFormat>
  <Paragraphs>109</Paragraphs>
  <Slides>13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Оформление по умолчанию</vt:lpstr>
      <vt:lpstr>Презентация PowerPoint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Презентация PowerPoint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Презентация PowerPoint</vt:lpstr>
    </vt:vector>
  </TitlesOfParts>
  <Company>ГГТН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user</cp:lastModifiedBy>
  <cp:revision>3040</cp:revision>
  <cp:lastPrinted>2021-03-17T14:56:00Z</cp:lastPrinted>
  <dcterms:created xsi:type="dcterms:W3CDTF">2000-02-02T11:29:10Z</dcterms:created>
  <dcterms:modified xsi:type="dcterms:W3CDTF">2024-03-07T07:47:10Z</dcterms:modified>
</cp:coreProperties>
</file>